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y="5143500" cx="9144000"/>
  <p:notesSz cx="6858000" cy="9144000"/>
  <p:embeddedFontLst>
    <p:embeddedFont>
      <p:font typeface="Roboto"/>
      <p:regular r:id="rId42"/>
      <p:bold r:id="rId43"/>
      <p:italic r:id="rId44"/>
      <p:boldItalic r:id="rId45"/>
    </p:embeddedFont>
    <p:embeddedFont>
      <p:font typeface="Fira Sans Extra Condensed Medium"/>
      <p:regular r:id="rId46"/>
      <p:bold r:id="rId47"/>
      <p:italic r:id="rId48"/>
      <p:boldItalic r:id="rId49"/>
    </p:embeddedFont>
    <p:embeddedFont>
      <p:font typeface="Barlow Medium"/>
      <p:regular r:id="rId50"/>
      <p:bold r:id="rId51"/>
      <p:italic r:id="rId52"/>
      <p:boldItalic r:id="rId53"/>
    </p:embeddedFont>
    <p:embeddedFont>
      <p:font typeface="Barlow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font" Target="fonts/Roboto-regular.fntdata"/><Relationship Id="rId41" Type="http://schemas.openxmlformats.org/officeDocument/2006/relationships/slide" Target="slides/slide37.xml"/><Relationship Id="rId44" Type="http://schemas.openxmlformats.org/officeDocument/2006/relationships/font" Target="fonts/Roboto-italic.fntdata"/><Relationship Id="rId43" Type="http://schemas.openxmlformats.org/officeDocument/2006/relationships/font" Target="fonts/Roboto-bold.fntdata"/><Relationship Id="rId46" Type="http://schemas.openxmlformats.org/officeDocument/2006/relationships/font" Target="fonts/FiraSansExtraCondensedMedium-regular.fntdata"/><Relationship Id="rId45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FiraSansExtraCondensedMedium-italic.fntdata"/><Relationship Id="rId47" Type="http://schemas.openxmlformats.org/officeDocument/2006/relationships/font" Target="fonts/FiraSansExtraCondensedMedium-bold.fntdata"/><Relationship Id="rId49" Type="http://schemas.openxmlformats.org/officeDocument/2006/relationships/font" Target="fonts/FiraSansExtraCondensedMedium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BarlowMedium-bold.fntdata"/><Relationship Id="rId50" Type="http://schemas.openxmlformats.org/officeDocument/2006/relationships/font" Target="fonts/BarlowMedium-regular.fntdata"/><Relationship Id="rId53" Type="http://schemas.openxmlformats.org/officeDocument/2006/relationships/font" Target="fonts/BarlowMedium-boldItalic.fntdata"/><Relationship Id="rId52" Type="http://schemas.openxmlformats.org/officeDocument/2006/relationships/font" Target="fonts/BarlowMedium-italic.fntdata"/><Relationship Id="rId11" Type="http://schemas.openxmlformats.org/officeDocument/2006/relationships/slide" Target="slides/slide7.xml"/><Relationship Id="rId55" Type="http://schemas.openxmlformats.org/officeDocument/2006/relationships/font" Target="fonts/Barlow-bold.fntdata"/><Relationship Id="rId10" Type="http://schemas.openxmlformats.org/officeDocument/2006/relationships/slide" Target="slides/slide6.xml"/><Relationship Id="rId54" Type="http://schemas.openxmlformats.org/officeDocument/2006/relationships/font" Target="fonts/Barlow-regular.fntdata"/><Relationship Id="rId13" Type="http://schemas.openxmlformats.org/officeDocument/2006/relationships/slide" Target="slides/slide9.xml"/><Relationship Id="rId57" Type="http://schemas.openxmlformats.org/officeDocument/2006/relationships/font" Target="fonts/Barlow-boldItalic.fntdata"/><Relationship Id="rId12" Type="http://schemas.openxmlformats.org/officeDocument/2006/relationships/slide" Target="slides/slide8.xml"/><Relationship Id="rId56" Type="http://schemas.openxmlformats.org/officeDocument/2006/relationships/font" Target="fonts/Barlow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b87c9a92b_0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Empieza alejandro</a:t>
            </a:r>
            <a:endParaRPr/>
          </a:p>
        </p:txBody>
      </p:sp>
      <p:sp>
        <p:nvSpPr>
          <p:cNvPr id="57" name="Google Shape;57;gfb87c9a92b_0_7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150c5b3531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Alejandro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7" name="Google Shape;247;g1150c5b3531_0_1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fb87c9a92b_0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Junhao</a:t>
            </a:r>
            <a:endParaRPr/>
          </a:p>
        </p:txBody>
      </p:sp>
      <p:sp>
        <p:nvSpPr>
          <p:cNvPr id="271" name="Google Shape;271;gfb87c9a92b_0_9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150c5b3531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Junhao</a:t>
            </a:r>
            <a:endParaRPr/>
          </a:p>
        </p:txBody>
      </p:sp>
      <p:sp>
        <p:nvSpPr>
          <p:cNvPr id="280" name="Google Shape;280;g1150c5b3531_0_2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150c5b3531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Junhao</a:t>
            </a:r>
            <a:endParaRPr/>
          </a:p>
        </p:txBody>
      </p:sp>
      <p:sp>
        <p:nvSpPr>
          <p:cNvPr id="293" name="Google Shape;293;g1150c5b3531_0_2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150c5b3531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Junhao</a:t>
            </a:r>
            <a:endParaRPr/>
          </a:p>
        </p:txBody>
      </p:sp>
      <p:sp>
        <p:nvSpPr>
          <p:cNvPr id="333" name="Google Shape;333;g1150c5b3531_0_2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150c5b3531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Junhao</a:t>
            </a:r>
            <a:endParaRPr/>
          </a:p>
        </p:txBody>
      </p:sp>
      <p:sp>
        <p:nvSpPr>
          <p:cNvPr id="346" name="Google Shape;346;g1150c5b3531_0_3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150c5b3531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Junhao</a:t>
            </a:r>
            <a:endParaRPr/>
          </a:p>
        </p:txBody>
      </p:sp>
      <p:sp>
        <p:nvSpPr>
          <p:cNvPr id="386" name="Google Shape;386;g1150c5b3531_0_2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150c5b3531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Junhao</a:t>
            </a:r>
            <a:endParaRPr/>
          </a:p>
        </p:txBody>
      </p:sp>
      <p:sp>
        <p:nvSpPr>
          <p:cNvPr id="399" name="Google Shape;399;g1150c5b3531_0_4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150c5b3531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Junhao</a:t>
            </a:r>
            <a:endParaRPr/>
          </a:p>
        </p:txBody>
      </p:sp>
      <p:sp>
        <p:nvSpPr>
          <p:cNvPr id="439" name="Google Shape;439;g1150c5b3531_0_2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150c5b3531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Junhao</a:t>
            </a:r>
            <a:endParaRPr/>
          </a:p>
        </p:txBody>
      </p:sp>
      <p:sp>
        <p:nvSpPr>
          <p:cNvPr id="452" name="Google Shape;452;g1150c5b3531_0_4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50c5b353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Alejandro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g1150c5b3531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150c5b3531_0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Junhao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</a:t>
            </a:r>
            <a:r>
              <a:rPr lang="en"/>
              <a:t>habéis</a:t>
            </a:r>
            <a:r>
              <a:rPr lang="en"/>
              <a:t> realizado la </a:t>
            </a:r>
            <a:r>
              <a:rPr lang="en"/>
              <a:t>recomendación</a:t>
            </a:r>
            <a:r>
              <a:rPr lang="en"/>
              <a:t>? Recomendación por producto porque </a:t>
            </a:r>
            <a:endParaRPr/>
          </a:p>
        </p:txBody>
      </p:sp>
      <p:sp>
        <p:nvSpPr>
          <p:cNvPr id="492" name="Google Shape;492;g1150c5b3531_0_6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152b55b9f4_0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152b55b9f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Junhao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150c5b3531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1150c5b3531_0_4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159be3f8f5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hemos hecho la predicción?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</a:t>
            </a:r>
            <a:r>
              <a:rPr lang="en"/>
              <a:t>habéis</a:t>
            </a:r>
            <a:r>
              <a:rPr lang="en"/>
              <a:t> balanceado el dataset?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¿Algoritmo que hemos utilizado? Time Series XGBoost y feature generation (shit, rolling) y distintas agregaciones</a:t>
            </a:r>
            <a:endParaRPr/>
          </a:p>
        </p:txBody>
      </p:sp>
      <p:sp>
        <p:nvSpPr>
          <p:cNvPr id="533" name="Google Shape;533;g1159be3f8f5_2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152b55b9f4_0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1152b55b9f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150c5b3531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Jordi</a:t>
            </a:r>
            <a:endParaRPr/>
          </a:p>
        </p:txBody>
      </p:sp>
      <p:sp>
        <p:nvSpPr>
          <p:cNvPr id="569" name="Google Shape;569;g1150c5b3531_0_5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fb87c9a92b_0_1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Marc/Jordi</a:t>
            </a:r>
            <a:endParaRPr/>
          </a:p>
        </p:txBody>
      </p:sp>
      <p:sp>
        <p:nvSpPr>
          <p:cNvPr id="595" name="Google Shape;595;gfb87c9a92b_0_10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150c5b3531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g1150c5b3531_0_5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fb87c9a92b_0_1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gfb87c9a92b_0_10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159be3f8f5_2_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1159be3f8f5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50c5b353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Alejandro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g1150c5b3531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159be3f8f5_2_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159be3f8f5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159be3f8f5_2_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1159be3f8f5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159be3f8f5_2_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159be3f8f5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1159be3f8f5_2_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1159be3f8f5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159be3f8f5_2_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1159be3f8f5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159be3f8f5_1_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159be3f8f5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159be3f8f5_2_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1159be3f8f5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159be3f8f5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1159be3f8f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15adb5ce79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Alejandro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¿Distribución de género?¿Edad?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determinar nuevos/antiguo?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Por entry_date</a:t>
            </a:r>
            <a:endParaRPr/>
          </a:p>
        </p:txBody>
      </p:sp>
      <p:sp>
        <p:nvSpPr>
          <p:cNvPr id="110" name="Google Shape;110;g115adb5ce79_1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150c5b3531_0_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150c5b353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Alejandro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¿media altas y bajas?¿Media revenue?¿Productos con +altas + revenue?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150c5b3531_0_1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150c5b3531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Jordi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150c5b353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Jordi</a:t>
            </a:r>
            <a:endParaRPr/>
          </a:p>
        </p:txBody>
      </p:sp>
      <p:sp>
        <p:nvSpPr>
          <p:cNvPr id="166" name="Google Shape;166;g1150c5b3531_0_1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150c5b3531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Jordi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hemos usado para segmentar (feature generation)?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¿Porque 5 clusters? Clusters parecidos! No tenemos datos suficientes para hacer </a:t>
            </a:r>
            <a:r>
              <a:rPr lang="en"/>
              <a:t>más</a:t>
            </a:r>
            <a:r>
              <a:rPr lang="en"/>
              <a:t> segmentos/clusters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¿variables eliminadas?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utiliza la </a:t>
            </a:r>
            <a:r>
              <a:rPr lang="en"/>
              <a:t>estrategia</a:t>
            </a:r>
            <a:r>
              <a:rPr lang="en"/>
              <a:t> RFM (recency, frequency, money)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Recency - ultima compra (min, alta , media)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Frequency - cuantas veces ha comprado</a:t>
            </a:r>
            <a:r>
              <a:rPr lang="en">
                <a:solidFill>
                  <a:schemeClr val="dk1"/>
                </a:solidFill>
              </a:rPr>
              <a:t> : Uso medio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1D1C1D"/>
                </a:solidFill>
                <a:highlight>
                  <a:srgbClr val="FFFFFF"/>
                </a:highlight>
              </a:rPr>
              <a:t>Los que tienen NaNs puede ser:</a:t>
            </a:r>
            <a:endParaRPr sz="1150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indent="-228600" lvl="0" marL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None/>
            </a:pPr>
            <a:r>
              <a:rPr lang="en" sz="1150">
                <a:solidFill>
                  <a:srgbClr val="1D1C1D"/>
                </a:solidFill>
                <a:highlight>
                  <a:srgbClr val="FFFFFF"/>
                </a:highlight>
              </a:rPr>
              <a:t>que </a:t>
            </a:r>
            <a:r>
              <a:rPr b="1" lang="en" sz="1150">
                <a:solidFill>
                  <a:srgbClr val="1D1C1D"/>
                </a:solidFill>
                <a:highlight>
                  <a:srgbClr val="FFFFFF"/>
                </a:highlight>
              </a:rPr>
              <a:t>tienen productos contratados pero no han variado</a:t>
            </a:r>
            <a:r>
              <a:rPr lang="en" sz="1150">
                <a:solidFill>
                  <a:srgbClr val="1D1C1D"/>
                </a:solidFill>
                <a:highlight>
                  <a:srgbClr val="FFFFFF"/>
                </a:highlight>
              </a:rPr>
              <a:t> (todo 1s) en los 17 periodos (rellenar con 17??)</a:t>
            </a:r>
            <a:endParaRPr sz="1150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indent="-228600" lvl="0" marL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None/>
            </a:pPr>
            <a:r>
              <a:rPr lang="en" sz="1150">
                <a:solidFill>
                  <a:srgbClr val="1D1C1D"/>
                </a:solidFill>
                <a:highlight>
                  <a:srgbClr val="FFFFFF"/>
                </a:highlight>
              </a:rPr>
              <a:t>que </a:t>
            </a:r>
            <a:r>
              <a:rPr b="1" lang="en" sz="1150">
                <a:solidFill>
                  <a:srgbClr val="1D1C1D"/>
                </a:solidFill>
                <a:highlight>
                  <a:srgbClr val="FFFFFF"/>
                </a:highlight>
              </a:rPr>
              <a:t>nunca han contratado</a:t>
            </a:r>
            <a:r>
              <a:rPr lang="en" sz="1150">
                <a:solidFill>
                  <a:srgbClr val="1D1C1D"/>
                </a:solidFill>
                <a:highlight>
                  <a:srgbClr val="FFFFFF"/>
                </a:highlight>
              </a:rPr>
              <a:t> (rellenar con -1??)</a:t>
            </a:r>
            <a:endParaRPr sz="1150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indent="-228600" lvl="0" marL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None/>
            </a:pPr>
            <a:r>
              <a:rPr lang="en" sz="1150">
                <a:solidFill>
                  <a:srgbClr val="1D1C1D"/>
                </a:solidFill>
                <a:highlight>
                  <a:srgbClr val="FFFFFF"/>
                </a:highlight>
              </a:rPr>
              <a:t>que se han </a:t>
            </a:r>
            <a:r>
              <a:rPr b="1" lang="en" sz="1150">
                <a:solidFill>
                  <a:srgbClr val="1D1C1D"/>
                </a:solidFill>
                <a:highlight>
                  <a:srgbClr val="FFFFFF"/>
                </a:highlight>
              </a:rPr>
              <a:t>dado de baja de algún/os productos que ya tenían de antes del primer partition y no lo volvieron a dar de alta ni en este ni en ningún otro</a:t>
            </a:r>
            <a:r>
              <a:rPr lang="en" sz="1150">
                <a:solidFill>
                  <a:srgbClr val="1D1C1D"/>
                </a:solidFill>
                <a:highlight>
                  <a:srgbClr val="FFFFFF"/>
                </a:highlight>
              </a:rPr>
              <a:t> (estos sí están identificados pq las bajas están marcadas) (rellenar con -1??)</a:t>
            </a:r>
            <a:endParaRPr sz="1150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1D1C1D"/>
                </a:solidFill>
                <a:highlight>
                  <a:srgbClr val="FFFFFF"/>
                </a:highlight>
              </a:rPr>
              <a:t>Las columnas que analizaremos inicialmente para la clusterización de clientes y ver si son interesantes para nuestro modelo son:</a:t>
            </a:r>
            <a:endParaRPr sz="1150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indent="-228600" lvl="0" marL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None/>
            </a:pPr>
            <a:r>
              <a:rPr b="1" lang="en" sz="1150">
                <a:solidFill>
                  <a:srgbClr val="1D1C1D"/>
                </a:solidFill>
                <a:highlight>
                  <a:srgbClr val="FFFFFF"/>
                </a:highlight>
              </a:rPr>
              <a:t>entry_date</a:t>
            </a:r>
            <a:r>
              <a:rPr lang="en" sz="1150">
                <a:solidFill>
                  <a:srgbClr val="1D1C1D"/>
                </a:solidFill>
                <a:highlight>
                  <a:srgbClr val="FFFFFF"/>
                </a:highlight>
              </a:rPr>
              <a:t>: fecha 1a contratación con easymoney. Puede ser util para RFM.</a:t>
            </a:r>
            <a:endParaRPr sz="1150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indent="-228600" lvl="0" marL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None/>
            </a:pPr>
            <a:r>
              <a:rPr b="1" lang="en" sz="1150">
                <a:solidFill>
                  <a:srgbClr val="1D1C1D"/>
                </a:solidFill>
                <a:highlight>
                  <a:srgbClr val="FFFFFF"/>
                </a:highlight>
              </a:rPr>
              <a:t>active_customer</a:t>
            </a:r>
            <a:r>
              <a:rPr lang="en" sz="1150">
                <a:solidFill>
                  <a:srgbClr val="1D1C1D"/>
                </a:solidFill>
                <a:highlight>
                  <a:srgbClr val="FFFFFF"/>
                </a:highlight>
              </a:rPr>
              <a:t>: indicador actividad en aplicación. Frequency.</a:t>
            </a:r>
            <a:endParaRPr sz="1150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indent="-228600" lvl="0" marL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None/>
            </a:pPr>
            <a:r>
              <a:rPr b="1" lang="en" sz="1150">
                <a:solidFill>
                  <a:srgbClr val="1D1C1D"/>
                </a:solidFill>
                <a:highlight>
                  <a:srgbClr val="FFFFFF"/>
                </a:highlight>
              </a:rPr>
              <a:t>payroll</a:t>
            </a:r>
            <a:r>
              <a:rPr lang="en" sz="1150">
                <a:solidFill>
                  <a:srgbClr val="1D1C1D"/>
                </a:solidFill>
                <a:highlight>
                  <a:srgbClr val="FFFFFF"/>
                </a:highlight>
              </a:rPr>
              <a:t>: Al ser 1,0 según si el cliente tiene domicialda su nómina con la compañía podría entrar en Monetary value.</a:t>
            </a:r>
            <a:endParaRPr sz="1150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indent="-228600" lvl="0" marL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None/>
            </a:pPr>
            <a:r>
              <a:rPr b="1" lang="en" sz="1150">
                <a:solidFill>
                  <a:srgbClr val="1D1C1D"/>
                </a:solidFill>
                <a:highlight>
                  <a:srgbClr val="FFFFFF"/>
                </a:highlight>
              </a:rPr>
              <a:t>altas y bajas de productos</a:t>
            </a:r>
            <a:r>
              <a:rPr lang="en" sz="1150">
                <a:solidFill>
                  <a:srgbClr val="1D1C1D"/>
                </a:solidFill>
                <a:highlight>
                  <a:srgbClr val="FFFFFF"/>
                </a:highlight>
              </a:rPr>
              <a:t>: para calcular frecuencia de contratación y Recency.</a:t>
            </a:r>
            <a:endParaRPr sz="1150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indent="-228600" lvl="0" marL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None/>
            </a:pPr>
            <a:r>
              <a:rPr b="1" lang="en" sz="1150">
                <a:solidFill>
                  <a:srgbClr val="1D1C1D"/>
                </a:solidFill>
                <a:highlight>
                  <a:srgbClr val="FFFFFF"/>
                </a:highlight>
              </a:rPr>
              <a:t>price</a:t>
            </a:r>
            <a:r>
              <a:rPr lang="en" sz="1150">
                <a:solidFill>
                  <a:srgbClr val="1D1C1D"/>
                </a:solidFill>
                <a:highlight>
                  <a:srgbClr val="FFFFFF"/>
                </a:highlight>
              </a:rPr>
              <a:t>: para tener Monetary value de los productos contratados por cada cliente, su gasto monetario en easymoney.</a:t>
            </a:r>
            <a:endParaRPr sz="1150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1D1C1D"/>
                </a:solidFill>
                <a:highlight>
                  <a:srgbClr val="FFFFFF"/>
                </a:highlight>
              </a:rPr>
              <a:t>Se dejan fuera:</a:t>
            </a:r>
            <a:endParaRPr sz="1150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indent="-228600" lvl="0" marL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None/>
            </a:pPr>
            <a:r>
              <a:rPr b="1" lang="en" sz="1150">
                <a:solidFill>
                  <a:srgbClr val="1D1C1D"/>
                </a:solidFill>
                <a:highlight>
                  <a:srgbClr val="FFFFFF"/>
                </a:highlight>
              </a:rPr>
              <a:t>entry channel</a:t>
            </a:r>
            <a:r>
              <a:rPr lang="en" sz="1150">
                <a:solidFill>
                  <a:srgbClr val="1D1C1D"/>
                </a:solidFill>
                <a:highlight>
                  <a:srgbClr val="FFFFFF"/>
                </a:highlight>
              </a:rPr>
              <a:t>: se deja fuera por no aportar a RFM.</a:t>
            </a:r>
            <a:endParaRPr sz="1150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indent="-228600" lvl="0" marL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None/>
            </a:pPr>
            <a:r>
              <a:rPr b="1" lang="en" sz="1150">
                <a:solidFill>
                  <a:srgbClr val="1D1C1D"/>
                </a:solidFill>
                <a:highlight>
                  <a:srgbClr val="FFFFFF"/>
                </a:highlight>
              </a:rPr>
              <a:t>segment</a:t>
            </a:r>
            <a:r>
              <a:rPr lang="en" sz="1150">
                <a:solidFill>
                  <a:srgbClr val="1D1C1D"/>
                </a:solidFill>
                <a:highlight>
                  <a:srgbClr val="FFFFFF"/>
                </a:highlight>
              </a:rPr>
              <a:t>: una segmentación previa de la empresa. No parece útil ya que hay muchos nulos, muy pocas categorías y no tiene sentido inputar una categorización previa de la que desconocemos el proceo de obtención.</a:t>
            </a:r>
            <a:endParaRPr sz="1150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indent="-228600" lvl="0" marL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None/>
            </a:pPr>
            <a:r>
              <a:rPr b="1" lang="en" sz="1150">
                <a:solidFill>
                  <a:srgbClr val="1D1C1D"/>
                </a:solidFill>
                <a:highlight>
                  <a:srgbClr val="FFFFFF"/>
                </a:highlight>
              </a:rPr>
              <a:t>country_id</a:t>
            </a:r>
            <a:r>
              <a:rPr lang="en" sz="1150">
                <a:solidFill>
                  <a:srgbClr val="1D1C1D"/>
                </a:solidFill>
                <a:highlight>
                  <a:srgbClr val="FFFFFF"/>
                </a:highlight>
              </a:rPr>
              <a:t> y </a:t>
            </a:r>
            <a:r>
              <a:rPr b="1" lang="en" sz="1150">
                <a:solidFill>
                  <a:srgbClr val="1D1C1D"/>
                </a:solidFill>
                <a:highlight>
                  <a:srgbClr val="FFFFFF"/>
                </a:highlight>
              </a:rPr>
              <a:t>region_code</a:t>
            </a:r>
            <a:r>
              <a:rPr lang="en" sz="1150">
                <a:solidFill>
                  <a:srgbClr val="1D1C1D"/>
                </a:solidFill>
                <a:highlight>
                  <a:srgbClr val="FFFFFF"/>
                </a:highlight>
              </a:rPr>
              <a:t>: podría ser interesante, pero al enfocar después la clusterización en la recomendación de productos por RFM y el envío de los 10k mails, no tiene sentido discriminar por zona ya que no trataremos datos geográficos como la localización de cajeros o sucursales.</a:t>
            </a:r>
            <a:endParaRPr sz="1150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indent="-228600" lvl="0" marL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None/>
            </a:pPr>
            <a:r>
              <a:rPr b="1" lang="en" sz="1150">
                <a:solidFill>
                  <a:srgbClr val="1D1C1D"/>
                </a:solidFill>
                <a:highlight>
                  <a:srgbClr val="FFFFFF"/>
                </a:highlight>
              </a:rPr>
              <a:t>salary</a:t>
            </a:r>
            <a:r>
              <a:rPr lang="en" sz="1150">
                <a:solidFill>
                  <a:srgbClr val="1D1C1D"/>
                </a:solidFill>
                <a:highlight>
                  <a:srgbClr val="FFFFFF"/>
                </a:highlight>
              </a:rPr>
              <a:t>: dato dado de palabra por el cliente en el momento de la captación, no es fiable</a:t>
            </a:r>
            <a:endParaRPr sz="1150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indent="-228600" lvl="0" marL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None/>
            </a:pPr>
            <a:r>
              <a:rPr b="1" lang="en" sz="1150">
                <a:solidFill>
                  <a:srgbClr val="1D1C1D"/>
                </a:solidFill>
                <a:highlight>
                  <a:srgbClr val="FFFFFF"/>
                </a:highlight>
              </a:rPr>
              <a:t>gender</a:t>
            </a:r>
            <a:r>
              <a:rPr lang="en" sz="1150">
                <a:solidFill>
                  <a:srgbClr val="1D1C1D"/>
                </a:solidFill>
                <a:highlight>
                  <a:srgbClr val="FFFFFF"/>
                </a:highlight>
              </a:rPr>
              <a:t>: se deja fuera para evitar sesgo</a:t>
            </a:r>
            <a:endParaRPr sz="1150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indent="-228600" lvl="0" marL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None/>
            </a:pPr>
            <a:r>
              <a:rPr b="1" lang="en" sz="1150">
                <a:solidFill>
                  <a:srgbClr val="1D1C1D"/>
                </a:solidFill>
                <a:highlight>
                  <a:srgbClr val="FFFFFF"/>
                </a:highlight>
              </a:rPr>
              <a:t>edad</a:t>
            </a:r>
            <a:r>
              <a:rPr lang="en" sz="1150">
                <a:solidFill>
                  <a:srgbClr val="1D1C1D"/>
                </a:solidFill>
                <a:highlight>
                  <a:srgbClr val="FFFFFF"/>
                </a:highlight>
              </a:rPr>
              <a:t>: se deja fuera del RFM por no ajustarse a ninguna categoría y para que el modelo no utilice esta variable para segmentar.</a:t>
            </a:r>
            <a:endParaRPr sz="1150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indent="-228600" lvl="0" marL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None/>
            </a:pPr>
            <a:r>
              <a:rPr b="1" lang="en" sz="1150">
                <a:solidFill>
                  <a:srgbClr val="1D1C1D"/>
                </a:solidFill>
                <a:highlight>
                  <a:srgbClr val="FFFFFF"/>
                </a:highlight>
              </a:rPr>
              <a:t>deceased</a:t>
            </a:r>
            <a:r>
              <a:rPr lang="en" sz="1150">
                <a:solidFill>
                  <a:srgbClr val="1D1C1D"/>
                </a:solidFill>
                <a:highlight>
                  <a:srgbClr val="FFFFFF"/>
                </a:highlight>
              </a:rPr>
              <a:t>: No aporta saber si el cliente ha fallecido para nuestro modelo.</a:t>
            </a:r>
            <a:endParaRPr sz="1150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calcula altas, bajas y revenue de cada producto y agrupaciones por tipo de producto.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Todos los features son acmulados, medias, etc . El clustering no funciona con variables temporales.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tenemos en cuenta a los clientes menores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1150c5b3531_0_1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150c5b3531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Alejandro</a:t>
            </a:r>
            <a:endParaRPr/>
          </a:p>
        </p:txBody>
      </p:sp>
      <p:sp>
        <p:nvSpPr>
          <p:cNvPr id="221" name="Google Shape;221;g1150c5b3531_0_1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590675" y="-430404"/>
            <a:ext cx="6391200" cy="6391200"/>
          </a:xfrm>
          <a:prstGeom prst="chord">
            <a:avLst>
              <a:gd fmla="val 14385217" name="adj1"/>
              <a:gd fmla="val 7208317" name="adj2"/>
            </a:avLst>
          </a:prstGeom>
          <a:solidFill>
            <a:srgbClr val="9AE17B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449540" y="784173"/>
            <a:ext cx="539646" cy="134911"/>
          </a:xfrm>
          <a:custGeom>
            <a:rect b="b" l="l" r="r" t="t"/>
            <a:pathLst>
              <a:path extrusionOk="0" h="269823" w="1079292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514350" y="1838325"/>
            <a:ext cx="3497400" cy="18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314625" y="4788300"/>
            <a:ext cx="548700" cy="1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buNone/>
              <a:defRPr/>
            </a:lvl1pPr>
            <a:lvl2pPr lvl="1" algn="l">
              <a:buNone/>
              <a:defRPr/>
            </a:lvl2pPr>
            <a:lvl3pPr lvl="2" algn="l">
              <a:buNone/>
              <a:defRPr/>
            </a:lvl3pPr>
            <a:lvl4pPr lvl="3" algn="l">
              <a:buNone/>
              <a:defRPr/>
            </a:lvl4pPr>
            <a:lvl5pPr lvl="4" algn="l">
              <a:buNone/>
              <a:defRPr/>
            </a:lvl5pPr>
            <a:lvl6pPr lvl="5" algn="l">
              <a:buNone/>
              <a:defRPr/>
            </a:lvl6pPr>
            <a:lvl7pPr lvl="6" algn="l">
              <a:buNone/>
              <a:defRPr/>
            </a:lvl7pPr>
            <a:lvl8pPr lvl="7" algn="l">
              <a:buNone/>
              <a:defRPr/>
            </a:lvl8pPr>
            <a:lvl9pPr lvl="8" algn="l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100" y="0"/>
            <a:ext cx="9144000" cy="5151300"/>
          </a:xfrm>
          <a:prstGeom prst="rect">
            <a:avLst/>
          </a:prstGeom>
          <a:solidFill>
            <a:srgbClr val="363739">
              <a:alpha val="709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32425" y="4618200"/>
            <a:ext cx="611400" cy="525300"/>
          </a:xfrm>
          <a:prstGeom prst="rect">
            <a:avLst/>
          </a:prstGeom>
          <a:solidFill>
            <a:srgbClr val="9AE17B"/>
          </a:solidFill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 txBox="1"/>
          <p:nvPr>
            <p:ph type="ctrTitle"/>
          </p:nvPr>
        </p:nvSpPr>
        <p:spPr>
          <a:xfrm>
            <a:off x="514350" y="2263175"/>
            <a:ext cx="5557200" cy="63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AE17B"/>
              </a:buClr>
              <a:buSzPts val="4100"/>
              <a:buNone/>
              <a:defRPr>
                <a:solidFill>
                  <a:srgbClr val="9AE17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514350" y="2894375"/>
            <a:ext cx="5557200" cy="27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" name="Google Shape;19;p3"/>
          <p:cNvSpPr/>
          <p:nvPr/>
        </p:nvSpPr>
        <p:spPr>
          <a:xfrm>
            <a:off x="342900" y="361950"/>
            <a:ext cx="539646" cy="134911"/>
          </a:xfrm>
          <a:custGeom>
            <a:rect b="b" l="l" r="r" t="t"/>
            <a:pathLst>
              <a:path extrusionOk="0" h="269823" w="1079292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solidFill>
          <a:srgbClr val="9AE17B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idx="1" type="body"/>
          </p:nvPr>
        </p:nvSpPr>
        <p:spPr>
          <a:xfrm>
            <a:off x="515525" y="2260775"/>
            <a:ext cx="4784400" cy="234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488950" lvl="0" marL="457200" rtl="0">
              <a:spcBef>
                <a:spcPts val="0"/>
              </a:spcBef>
              <a:spcAft>
                <a:spcPts val="0"/>
              </a:spcAft>
              <a:buSzPts val="4100"/>
              <a:buChar char="•"/>
              <a:defRPr b="1" sz="4100"/>
            </a:lvl1pPr>
            <a:lvl2pPr indent="-488950" lvl="1" marL="914400" rtl="0">
              <a:spcBef>
                <a:spcPts val="800"/>
              </a:spcBef>
              <a:spcAft>
                <a:spcPts val="0"/>
              </a:spcAft>
              <a:buSzPts val="4100"/>
              <a:buChar char="○"/>
              <a:defRPr b="1" sz="4100"/>
            </a:lvl2pPr>
            <a:lvl3pPr indent="-488950" lvl="2" marL="1371600" rtl="0">
              <a:spcBef>
                <a:spcPts val="800"/>
              </a:spcBef>
              <a:spcAft>
                <a:spcPts val="0"/>
              </a:spcAft>
              <a:buSzPts val="4100"/>
              <a:buChar char="■"/>
              <a:defRPr b="1" sz="4100"/>
            </a:lvl3pPr>
            <a:lvl4pPr indent="-488950" lvl="3" marL="1828800" rtl="0">
              <a:spcBef>
                <a:spcPts val="800"/>
              </a:spcBef>
              <a:spcAft>
                <a:spcPts val="0"/>
              </a:spcAft>
              <a:buSzPts val="4100"/>
              <a:buChar char="●"/>
              <a:defRPr b="1" sz="4100"/>
            </a:lvl4pPr>
            <a:lvl5pPr indent="-488950" lvl="4" marL="2286000" rtl="0">
              <a:spcBef>
                <a:spcPts val="800"/>
              </a:spcBef>
              <a:spcAft>
                <a:spcPts val="0"/>
              </a:spcAft>
              <a:buSzPts val="4100"/>
              <a:buChar char="○"/>
              <a:defRPr b="1" sz="4100"/>
            </a:lvl5pPr>
            <a:lvl6pPr indent="-488950" lvl="5" marL="2743200" rtl="0">
              <a:spcBef>
                <a:spcPts val="800"/>
              </a:spcBef>
              <a:spcAft>
                <a:spcPts val="0"/>
              </a:spcAft>
              <a:buSzPts val="4100"/>
              <a:buChar char="■"/>
              <a:defRPr b="1" sz="4100"/>
            </a:lvl6pPr>
            <a:lvl7pPr indent="-488950" lvl="6" marL="3200400" rtl="0">
              <a:spcBef>
                <a:spcPts val="800"/>
              </a:spcBef>
              <a:spcAft>
                <a:spcPts val="0"/>
              </a:spcAft>
              <a:buSzPts val="4100"/>
              <a:buChar char="●"/>
              <a:defRPr b="1" sz="4100"/>
            </a:lvl7pPr>
            <a:lvl8pPr indent="-488950" lvl="7" marL="3657600" rtl="0">
              <a:spcBef>
                <a:spcPts val="800"/>
              </a:spcBef>
              <a:spcAft>
                <a:spcPts val="0"/>
              </a:spcAft>
              <a:buSzPts val="4100"/>
              <a:buChar char="○"/>
              <a:defRPr b="1" sz="4100"/>
            </a:lvl8pPr>
            <a:lvl9pPr indent="-488950" lvl="8" marL="4114800" rtl="0">
              <a:spcBef>
                <a:spcPts val="800"/>
              </a:spcBef>
              <a:spcAft>
                <a:spcPts val="800"/>
              </a:spcAft>
              <a:buSzPts val="4100"/>
              <a:buChar char="■"/>
              <a:defRPr b="1" sz="4100"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515532" y="604394"/>
            <a:ext cx="537342" cy="5397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6549307" y="869192"/>
            <a:ext cx="1810639" cy="1810639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5817581" y="2205888"/>
            <a:ext cx="1467171" cy="734205"/>
          </a:xfrm>
          <a:custGeom>
            <a:rect b="b" l="l" r="r" t="t"/>
            <a:pathLst>
              <a:path extrusionOk="0" h="1468410" w="2934342">
                <a:moveTo>
                  <a:pt x="2934342" y="0"/>
                </a:moveTo>
                <a:cubicBezTo>
                  <a:pt x="2934342" y="811099"/>
                  <a:pt x="2277030" y="1468411"/>
                  <a:pt x="1465931" y="1468411"/>
                </a:cubicBezTo>
                <a:cubicBezTo>
                  <a:pt x="654832" y="1468411"/>
                  <a:pt x="0" y="811099"/>
                  <a:pt x="0" y="0"/>
                </a:cubicBezTo>
                <a:lnTo>
                  <a:pt x="29343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697262" y="806038"/>
            <a:ext cx="173875" cy="13647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2"/>
                </a:solidFill>
                <a:latin typeface="Georgia"/>
              </a:rPr>
              <a:t>”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516600" y="1967475"/>
            <a:ext cx="6768900" cy="24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516600" y="1967475"/>
            <a:ext cx="3162600" cy="249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4122876" y="1967475"/>
            <a:ext cx="3162600" cy="249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516600" y="1967475"/>
            <a:ext cx="2108700" cy="255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2" type="body"/>
          </p:nvPr>
        </p:nvSpPr>
        <p:spPr>
          <a:xfrm>
            <a:off x="2846689" y="1967475"/>
            <a:ext cx="2108700" cy="255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3" type="body"/>
          </p:nvPr>
        </p:nvSpPr>
        <p:spPr>
          <a:xfrm>
            <a:off x="5176777" y="1967475"/>
            <a:ext cx="2108700" cy="255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TITLE_ONLY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516600" y="1655400"/>
            <a:ext cx="3679200" cy="141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244527" y="379439"/>
            <a:ext cx="539646" cy="134912"/>
          </a:xfrm>
          <a:custGeom>
            <a:rect b="b" l="l" r="r" t="t"/>
            <a:pathLst>
              <a:path extrusionOk="0" h="269823" w="1079292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516600" y="3066900"/>
            <a:ext cx="3679200" cy="26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516600" y="4406300"/>
            <a:ext cx="7772100" cy="30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sz="4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sz="4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sz="4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sz="4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sz="4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sz="4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sz="4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sz="4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sz="4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16600" y="1967475"/>
            <a:ext cx="6768900" cy="24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•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30200" lvl="1" marL="914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30200" lvl="2" marL="1371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30200" lvl="3" marL="18288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30200" lvl="4" marL="2286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30200" lvl="5" marL="2743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30200" lvl="6" marL="3200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30200" lvl="7" marL="3657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30200" lvl="8" marL="41148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b="1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r">
              <a:buNone/>
              <a:defRPr b="1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 algn="r">
              <a:buNone/>
              <a:defRPr b="1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 algn="r">
              <a:buNone/>
              <a:defRPr b="1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 algn="r">
              <a:buNone/>
              <a:defRPr b="1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 algn="r">
              <a:buNone/>
              <a:defRPr b="1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 algn="r">
              <a:buNone/>
              <a:defRPr b="1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 algn="r">
              <a:buNone/>
              <a:defRPr b="1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 algn="r">
              <a:buNone/>
              <a:defRPr b="1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jpg"/><Relationship Id="rId4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jpg"/><Relationship Id="rId4" Type="http://schemas.openxmlformats.org/officeDocument/2006/relationships/image" Target="../media/image28.png"/><Relationship Id="rId5" Type="http://schemas.openxmlformats.org/officeDocument/2006/relationships/image" Target="../media/image27.png"/><Relationship Id="rId6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ctrTitle"/>
          </p:nvPr>
        </p:nvSpPr>
        <p:spPr>
          <a:xfrm>
            <a:off x="361950" y="1533525"/>
            <a:ext cx="4005000" cy="18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F746F"/>
                </a:solidFill>
              </a:rPr>
              <a:t>easyM</a:t>
            </a:r>
            <a:r>
              <a:rPr lang="en">
                <a:solidFill>
                  <a:srgbClr val="2F746F"/>
                </a:solidFill>
              </a:rPr>
              <a:t>oney</a:t>
            </a:r>
            <a:endParaRPr>
              <a:solidFill>
                <a:srgbClr val="2F746F"/>
              </a:solidFill>
            </a:endParaRPr>
          </a:p>
        </p:txBody>
      </p:sp>
      <p:sp>
        <p:nvSpPr>
          <p:cNvPr id="60" name="Google Shape;60;p12"/>
          <p:cNvSpPr txBox="1"/>
          <p:nvPr/>
        </p:nvSpPr>
        <p:spPr>
          <a:xfrm>
            <a:off x="314628" y="4788300"/>
            <a:ext cx="399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01</a:t>
            </a:r>
            <a:endParaRPr sz="700">
              <a:solidFill>
                <a:schemeClr val="dk1"/>
              </a:solidFill>
            </a:endParaRPr>
          </a:p>
        </p:txBody>
      </p:sp>
      <p:pic>
        <p:nvPicPr>
          <p:cNvPr id="61" name="Google Shape;6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8504" y="1559345"/>
            <a:ext cx="2244476" cy="202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2"/>
          <p:cNvSpPr txBox="1"/>
          <p:nvPr>
            <p:ph type="ctrTitle"/>
          </p:nvPr>
        </p:nvSpPr>
        <p:spPr>
          <a:xfrm>
            <a:off x="590550" y="2941200"/>
            <a:ext cx="3497400" cy="55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000">
                <a:solidFill>
                  <a:schemeClr val="lt1"/>
                </a:solidFill>
              </a:rPr>
              <a:t>Make your dreams come true</a:t>
            </a:r>
            <a:endParaRPr b="0" i="1"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1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Campaña de marketing</a:t>
            </a:r>
            <a:endParaRPr/>
          </a:p>
        </p:txBody>
      </p:sp>
      <p:sp>
        <p:nvSpPr>
          <p:cNvPr id="250" name="Google Shape;250;p21"/>
          <p:cNvSpPr/>
          <p:nvPr/>
        </p:nvSpPr>
        <p:spPr>
          <a:xfrm>
            <a:off x="4287502" y="2322813"/>
            <a:ext cx="806012" cy="80962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9AE17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/>
        </p:nvSpPr>
        <p:spPr>
          <a:xfrm>
            <a:off x="4498741" y="2599365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2" name="Google Shape;252;p21"/>
          <p:cNvSpPr/>
          <p:nvPr/>
        </p:nvSpPr>
        <p:spPr>
          <a:xfrm>
            <a:off x="516604" y="2322813"/>
            <a:ext cx="806012" cy="80962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9AE17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1"/>
          <p:cNvSpPr txBox="1"/>
          <p:nvPr/>
        </p:nvSpPr>
        <p:spPr>
          <a:xfrm>
            <a:off x="727844" y="2599365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4" name="Google Shape;254;p21"/>
          <p:cNvSpPr/>
          <p:nvPr/>
        </p:nvSpPr>
        <p:spPr>
          <a:xfrm>
            <a:off x="150" y="4493350"/>
            <a:ext cx="9144000" cy="650100"/>
          </a:xfrm>
          <a:prstGeom prst="rect">
            <a:avLst/>
          </a:prstGeom>
          <a:solidFill>
            <a:srgbClr val="9AE17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1"/>
          <p:cNvSpPr txBox="1"/>
          <p:nvPr>
            <p:ph idx="1" type="body"/>
          </p:nvPr>
        </p:nvSpPr>
        <p:spPr>
          <a:xfrm>
            <a:off x="517050" y="3276175"/>
            <a:ext cx="3162600" cy="140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Representan el 36 % del revenue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b="1" lang="en" sz="1300">
                <a:latin typeface="Barlow"/>
                <a:ea typeface="Barlow"/>
                <a:cs typeface="Barlow"/>
                <a:sym typeface="Barlow"/>
              </a:rPr>
              <a:t>33681 Clientes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1"/>
          <p:cNvSpPr txBox="1"/>
          <p:nvPr>
            <p:ph idx="2" type="body"/>
          </p:nvPr>
        </p:nvSpPr>
        <p:spPr>
          <a:xfrm>
            <a:off x="4123326" y="3276175"/>
            <a:ext cx="3162600" cy="140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Representan el 42% del revenue</a:t>
            </a:r>
            <a:br>
              <a:rPr lang="en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b="1" lang="en" sz="1300">
                <a:latin typeface="Barlow"/>
                <a:ea typeface="Barlow"/>
                <a:cs typeface="Barlow"/>
                <a:sym typeface="Barlow"/>
              </a:rPr>
              <a:t>31553 Clientes</a:t>
            </a:r>
            <a:endParaRPr/>
          </a:p>
        </p:txBody>
      </p:sp>
      <p:sp>
        <p:nvSpPr>
          <p:cNvPr id="257" name="Google Shape;257;p21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" name="Google Shape;258;p21"/>
          <p:cNvSpPr txBox="1"/>
          <p:nvPr/>
        </p:nvSpPr>
        <p:spPr>
          <a:xfrm>
            <a:off x="1509752" y="2676674"/>
            <a:ext cx="11772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EXPLORER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9" name="Google Shape;259;p21"/>
          <p:cNvSpPr txBox="1"/>
          <p:nvPr/>
        </p:nvSpPr>
        <p:spPr>
          <a:xfrm>
            <a:off x="5495500" y="2676687"/>
            <a:ext cx="11772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HOTSHOTS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60" name="Google Shape;260;p21"/>
          <p:cNvGrpSpPr/>
          <p:nvPr/>
        </p:nvGrpSpPr>
        <p:grpSpPr>
          <a:xfrm>
            <a:off x="593257" y="1436497"/>
            <a:ext cx="597290" cy="410210"/>
            <a:chOff x="10967214" y="1238094"/>
            <a:chExt cx="1194579" cy="820419"/>
          </a:xfrm>
        </p:grpSpPr>
        <p:sp>
          <p:nvSpPr>
            <p:cNvPr id="261" name="Google Shape;261;p21"/>
            <p:cNvSpPr/>
            <p:nvPr/>
          </p:nvSpPr>
          <p:spPr>
            <a:xfrm>
              <a:off x="10986387" y="1372217"/>
              <a:ext cx="1163759" cy="514046"/>
            </a:xfrm>
            <a:custGeom>
              <a:rect b="b" l="l" r="r" t="t"/>
              <a:pathLst>
                <a:path extrusionOk="0" h="514046" w="1163759">
                  <a:moveTo>
                    <a:pt x="402429" y="0"/>
                  </a:moveTo>
                  <a:lnTo>
                    <a:pt x="0" y="0"/>
                  </a:lnTo>
                  <a:lnTo>
                    <a:pt x="581880" y="514047"/>
                  </a:lnTo>
                  <a:lnTo>
                    <a:pt x="1163759" y="0"/>
                  </a:lnTo>
                  <a:close/>
                </a:path>
              </a:pathLst>
            </a:custGeom>
            <a:solidFill>
              <a:srgbClr val="9AE17B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10967214" y="1238094"/>
              <a:ext cx="1194578" cy="820419"/>
            </a:xfrm>
            <a:custGeom>
              <a:rect b="b" l="l" r="r" t="t"/>
              <a:pathLst>
                <a:path extrusionOk="0" h="820419" w="1194578">
                  <a:moveTo>
                    <a:pt x="1181495" y="820420"/>
                  </a:moveTo>
                  <a:lnTo>
                    <a:pt x="13084" y="820420"/>
                  </a:lnTo>
                  <a:cubicBezTo>
                    <a:pt x="5858" y="820420"/>
                    <a:pt x="0" y="814573"/>
                    <a:pt x="0" y="807362"/>
                  </a:cubicBezTo>
                  <a:lnTo>
                    <a:pt x="0" y="13058"/>
                  </a:lnTo>
                  <a:cubicBezTo>
                    <a:pt x="0" y="5847"/>
                    <a:pt x="5858" y="0"/>
                    <a:pt x="13084" y="0"/>
                  </a:cubicBezTo>
                  <a:lnTo>
                    <a:pt x="1181495" y="0"/>
                  </a:lnTo>
                  <a:cubicBezTo>
                    <a:pt x="1188720" y="0"/>
                    <a:pt x="1194579" y="5847"/>
                    <a:pt x="1194579" y="13058"/>
                  </a:cubicBezTo>
                  <a:lnTo>
                    <a:pt x="1194579" y="807362"/>
                  </a:lnTo>
                  <a:cubicBezTo>
                    <a:pt x="1194579" y="814573"/>
                    <a:pt x="1188720" y="820420"/>
                    <a:pt x="1181495" y="820420"/>
                  </a:cubicBezTo>
                  <a:close/>
                  <a:moveTo>
                    <a:pt x="26167" y="794304"/>
                  </a:moveTo>
                  <a:lnTo>
                    <a:pt x="1168411" y="794304"/>
                  </a:lnTo>
                  <a:lnTo>
                    <a:pt x="1168411" y="26116"/>
                  </a:lnTo>
                  <a:lnTo>
                    <a:pt x="26167" y="26116"/>
                  </a:lnTo>
                  <a:lnTo>
                    <a:pt x="26167" y="79430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10967214" y="1238094"/>
              <a:ext cx="1194579" cy="562293"/>
            </a:xfrm>
            <a:custGeom>
              <a:rect b="b" l="l" r="r" t="t"/>
              <a:pathLst>
                <a:path extrusionOk="0" h="562293" w="1194579">
                  <a:moveTo>
                    <a:pt x="597290" y="562293"/>
                  </a:moveTo>
                  <a:cubicBezTo>
                    <a:pt x="594115" y="562293"/>
                    <a:pt x="590939" y="561146"/>
                    <a:pt x="588435" y="558850"/>
                  </a:cubicBezTo>
                  <a:lnTo>
                    <a:pt x="4230" y="22666"/>
                  </a:lnTo>
                  <a:cubicBezTo>
                    <a:pt x="-1092" y="17789"/>
                    <a:pt x="-1437" y="9526"/>
                    <a:pt x="3450" y="4221"/>
                  </a:cubicBezTo>
                  <a:cubicBezTo>
                    <a:pt x="8337" y="-1084"/>
                    <a:pt x="16623" y="-1441"/>
                    <a:pt x="21939" y="3449"/>
                  </a:cubicBezTo>
                  <a:lnTo>
                    <a:pt x="597290" y="531497"/>
                  </a:lnTo>
                  <a:lnTo>
                    <a:pt x="1172641" y="3449"/>
                  </a:lnTo>
                  <a:cubicBezTo>
                    <a:pt x="1177956" y="-1441"/>
                    <a:pt x="1186236" y="-1084"/>
                    <a:pt x="1191129" y="4221"/>
                  </a:cubicBezTo>
                  <a:cubicBezTo>
                    <a:pt x="1196016" y="9526"/>
                    <a:pt x="1195671" y="17789"/>
                    <a:pt x="1190350" y="22666"/>
                  </a:cubicBezTo>
                  <a:lnTo>
                    <a:pt x="606144" y="558850"/>
                  </a:lnTo>
                  <a:cubicBezTo>
                    <a:pt x="603640" y="561146"/>
                    <a:pt x="600465" y="562293"/>
                    <a:pt x="597290" y="562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10967214" y="1633735"/>
              <a:ext cx="457254" cy="424778"/>
            </a:xfrm>
            <a:custGeom>
              <a:rect b="b" l="l" r="r" t="t"/>
              <a:pathLst>
                <a:path extrusionOk="0" h="424778" w="457254">
                  <a:moveTo>
                    <a:pt x="13084" y="424779"/>
                  </a:moveTo>
                  <a:cubicBezTo>
                    <a:pt x="9571" y="424779"/>
                    <a:pt x="6063" y="423376"/>
                    <a:pt x="3489" y="420596"/>
                  </a:cubicBezTo>
                  <a:cubicBezTo>
                    <a:pt x="-1424" y="415304"/>
                    <a:pt x="-1111" y="407047"/>
                    <a:pt x="4192" y="402144"/>
                  </a:cubicBezTo>
                  <a:lnTo>
                    <a:pt x="435277" y="3484"/>
                  </a:lnTo>
                  <a:cubicBezTo>
                    <a:pt x="440567" y="-1413"/>
                    <a:pt x="448852" y="-1119"/>
                    <a:pt x="453765" y="4185"/>
                  </a:cubicBezTo>
                  <a:cubicBezTo>
                    <a:pt x="458678" y="9477"/>
                    <a:pt x="458365" y="17734"/>
                    <a:pt x="453062" y="22638"/>
                  </a:cubicBezTo>
                  <a:lnTo>
                    <a:pt x="21977" y="421297"/>
                  </a:lnTo>
                  <a:cubicBezTo>
                    <a:pt x="19460" y="423624"/>
                    <a:pt x="16272" y="424779"/>
                    <a:pt x="13084" y="4247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21"/>
            <p:cNvSpPr/>
            <p:nvPr/>
          </p:nvSpPr>
          <p:spPr>
            <a:xfrm>
              <a:off x="11704539" y="1633739"/>
              <a:ext cx="457254" cy="424773"/>
            </a:xfrm>
            <a:custGeom>
              <a:rect b="b" l="l" r="r" t="t"/>
              <a:pathLst>
                <a:path extrusionOk="0" h="424773" w="457254">
                  <a:moveTo>
                    <a:pt x="444170" y="424774"/>
                  </a:moveTo>
                  <a:cubicBezTo>
                    <a:pt x="440982" y="424774"/>
                    <a:pt x="437794" y="423620"/>
                    <a:pt x="435277" y="421293"/>
                  </a:cubicBezTo>
                  <a:lnTo>
                    <a:pt x="4192" y="22633"/>
                  </a:lnTo>
                  <a:cubicBezTo>
                    <a:pt x="-1111" y="17730"/>
                    <a:pt x="-1424" y="9473"/>
                    <a:pt x="3489" y="4181"/>
                  </a:cubicBezTo>
                  <a:cubicBezTo>
                    <a:pt x="8402" y="-1111"/>
                    <a:pt x="16681" y="-1417"/>
                    <a:pt x="21977" y="3479"/>
                  </a:cubicBezTo>
                  <a:lnTo>
                    <a:pt x="453063" y="402139"/>
                  </a:lnTo>
                  <a:cubicBezTo>
                    <a:pt x="458365" y="407042"/>
                    <a:pt x="458678" y="415299"/>
                    <a:pt x="453765" y="420591"/>
                  </a:cubicBezTo>
                  <a:cubicBezTo>
                    <a:pt x="451191" y="423365"/>
                    <a:pt x="447683" y="424774"/>
                    <a:pt x="444170" y="4247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6" name="Google Shape;266;p21"/>
          <p:cNvSpPr txBox="1"/>
          <p:nvPr/>
        </p:nvSpPr>
        <p:spPr>
          <a:xfrm>
            <a:off x="1398825" y="1441500"/>
            <a:ext cx="216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2F746F"/>
                </a:solidFill>
                <a:latin typeface="Barlow"/>
                <a:ea typeface="Barlow"/>
                <a:cs typeface="Barlow"/>
                <a:sym typeface="Barlow"/>
              </a:rPr>
              <a:t>10.000 E-mails</a:t>
            </a:r>
            <a:endParaRPr sz="1800">
              <a:solidFill>
                <a:srgbClr val="2F746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67" name="Google Shape;267;p21"/>
          <p:cNvSpPr/>
          <p:nvPr/>
        </p:nvSpPr>
        <p:spPr>
          <a:xfrm>
            <a:off x="7536706" y="304556"/>
            <a:ext cx="1137488" cy="1137486"/>
          </a:xfrm>
          <a:custGeom>
            <a:rect b="b" l="l" r="r" t="t"/>
            <a:pathLst>
              <a:path extrusionOk="0" h="2274971" w="2274977">
                <a:moveTo>
                  <a:pt x="2274977" y="1013036"/>
                </a:moveTo>
                <a:lnTo>
                  <a:pt x="2274977" y="1013036"/>
                </a:lnTo>
                <a:lnTo>
                  <a:pt x="2274977" y="0"/>
                </a:lnTo>
                <a:lnTo>
                  <a:pt x="2274977" y="0"/>
                </a:lnTo>
                <a:cubicBezTo>
                  <a:pt x="1018536" y="0"/>
                  <a:pt x="0" y="1018530"/>
                  <a:pt x="0" y="2274971"/>
                </a:cubicBezTo>
                <a:lnTo>
                  <a:pt x="1013047" y="2274971"/>
                </a:lnTo>
                <a:cubicBezTo>
                  <a:pt x="1013047" y="1578027"/>
                  <a:pt x="1578038" y="1013036"/>
                  <a:pt x="2274977" y="1013036"/>
                </a:cubicBezTo>
                <a:close/>
              </a:path>
            </a:pathLst>
          </a:custGeom>
          <a:solidFill>
            <a:srgbClr val="9AE17B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1"/>
          <p:cNvSpPr/>
          <p:nvPr/>
        </p:nvSpPr>
        <p:spPr>
          <a:xfrm>
            <a:off x="6858825" y="694412"/>
            <a:ext cx="1106170" cy="276543"/>
          </a:xfrm>
          <a:custGeom>
            <a:rect b="b" l="l" r="r" t="t"/>
            <a:pathLst>
              <a:path extrusionOk="0" h="553085" w="2212339">
                <a:moveTo>
                  <a:pt x="276542" y="0"/>
                </a:moveTo>
                <a:cubicBezTo>
                  <a:pt x="123753" y="0"/>
                  <a:pt x="0" y="123753"/>
                  <a:pt x="0" y="276543"/>
                </a:cubicBezTo>
                <a:cubicBezTo>
                  <a:pt x="0" y="429332"/>
                  <a:pt x="123753" y="553085"/>
                  <a:pt x="276542" y="553085"/>
                </a:cubicBezTo>
                <a:cubicBezTo>
                  <a:pt x="429332" y="553085"/>
                  <a:pt x="553085" y="429332"/>
                  <a:pt x="553085" y="276543"/>
                </a:cubicBezTo>
                <a:cubicBezTo>
                  <a:pt x="553085" y="123753"/>
                  <a:pt x="429332" y="0"/>
                  <a:pt x="276542" y="0"/>
                </a:cubicBezTo>
                <a:close/>
                <a:moveTo>
                  <a:pt x="1935797" y="0"/>
                </a:moveTo>
                <a:cubicBezTo>
                  <a:pt x="1783007" y="0"/>
                  <a:pt x="1659254" y="123753"/>
                  <a:pt x="1659254" y="276543"/>
                </a:cubicBezTo>
                <a:cubicBezTo>
                  <a:pt x="1659254" y="429332"/>
                  <a:pt x="1783007" y="553085"/>
                  <a:pt x="1935797" y="553085"/>
                </a:cubicBezTo>
                <a:cubicBezTo>
                  <a:pt x="2088586" y="553085"/>
                  <a:pt x="2212339" y="429332"/>
                  <a:pt x="2212339" y="276543"/>
                </a:cubicBezTo>
                <a:cubicBezTo>
                  <a:pt x="2212339" y="123753"/>
                  <a:pt x="2088586" y="0"/>
                  <a:pt x="1935797" y="0"/>
                </a:cubicBezTo>
                <a:close/>
                <a:moveTo>
                  <a:pt x="1106170" y="0"/>
                </a:moveTo>
                <a:cubicBezTo>
                  <a:pt x="953380" y="0"/>
                  <a:pt x="829627" y="123753"/>
                  <a:pt x="829627" y="276543"/>
                </a:cubicBezTo>
                <a:cubicBezTo>
                  <a:pt x="829627" y="429332"/>
                  <a:pt x="953380" y="553085"/>
                  <a:pt x="1106170" y="553085"/>
                </a:cubicBezTo>
                <a:cubicBezTo>
                  <a:pt x="1258959" y="553085"/>
                  <a:pt x="1382712" y="429332"/>
                  <a:pt x="1382712" y="276543"/>
                </a:cubicBezTo>
                <a:cubicBezTo>
                  <a:pt x="1382712" y="123753"/>
                  <a:pt x="1258959" y="0"/>
                  <a:pt x="11061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2"/>
          <p:cNvSpPr/>
          <p:nvPr/>
        </p:nvSpPr>
        <p:spPr>
          <a:xfrm>
            <a:off x="6129125" y="0"/>
            <a:ext cx="3015000" cy="5143500"/>
          </a:xfrm>
          <a:prstGeom prst="rect">
            <a:avLst/>
          </a:prstGeom>
          <a:solidFill>
            <a:srgbClr val="9AE17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2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5" name="Google Shape;275;p22"/>
          <p:cNvSpPr txBox="1"/>
          <p:nvPr>
            <p:ph idx="1" type="subTitle"/>
          </p:nvPr>
        </p:nvSpPr>
        <p:spPr>
          <a:xfrm>
            <a:off x="516600" y="2762100"/>
            <a:ext cx="3679200" cy="26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¿A quién vamos a enviar estos e-mails?</a:t>
            </a:r>
            <a:endParaRPr/>
          </a:p>
        </p:txBody>
      </p:sp>
      <p:sp>
        <p:nvSpPr>
          <p:cNvPr id="276" name="Google Shape;276;p22"/>
          <p:cNvSpPr txBox="1"/>
          <p:nvPr>
            <p:ph type="title"/>
          </p:nvPr>
        </p:nvSpPr>
        <p:spPr>
          <a:xfrm>
            <a:off x="516600" y="2141300"/>
            <a:ext cx="3679200" cy="544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Personalización </a:t>
            </a:r>
            <a:endParaRPr/>
          </a:p>
        </p:txBody>
      </p:sp>
      <p:pic>
        <p:nvPicPr>
          <p:cNvPr id="277" name="Google Shape;277;p22"/>
          <p:cNvPicPr preferRelativeResize="0"/>
          <p:nvPr/>
        </p:nvPicPr>
        <p:blipFill rotWithShape="1">
          <a:blip r:embed="rId3">
            <a:alphaModFix/>
          </a:blip>
          <a:srcRect b="0" l="0" r="24783" t="0"/>
          <a:stretch/>
        </p:blipFill>
        <p:spPr>
          <a:xfrm>
            <a:off x="5331841" y="514350"/>
            <a:ext cx="3297812" cy="4114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3"/>
          <p:cNvSpPr/>
          <p:nvPr/>
        </p:nvSpPr>
        <p:spPr>
          <a:xfrm rot="10800000">
            <a:off x="4749095" y="-399975"/>
            <a:ext cx="6391200" cy="6391200"/>
          </a:xfrm>
          <a:prstGeom prst="chord">
            <a:avLst>
              <a:gd fmla="val 14385217" name="adj1"/>
              <a:gd fmla="val 7208317" name="adj2"/>
            </a:avLst>
          </a:prstGeom>
          <a:solidFill>
            <a:srgbClr val="9AE17B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3"/>
          <p:cNvSpPr txBox="1"/>
          <p:nvPr>
            <p:ph type="title"/>
          </p:nvPr>
        </p:nvSpPr>
        <p:spPr>
          <a:xfrm>
            <a:off x="516600" y="1023700"/>
            <a:ext cx="3679200" cy="59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020"/>
                </a:solidFill>
              </a:rPr>
              <a:t>Buyer persona 1</a:t>
            </a:r>
            <a:endParaRPr>
              <a:solidFill>
                <a:srgbClr val="202020"/>
              </a:solidFill>
            </a:endParaRPr>
          </a:p>
        </p:txBody>
      </p:sp>
      <p:sp>
        <p:nvSpPr>
          <p:cNvPr id="284" name="Google Shape;284;p23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5" name="Google Shape;285;p23"/>
          <p:cNvSpPr txBox="1"/>
          <p:nvPr>
            <p:ph idx="1" type="subTitle"/>
          </p:nvPr>
        </p:nvSpPr>
        <p:spPr>
          <a:xfrm>
            <a:off x="516600" y="1847700"/>
            <a:ext cx="3679200" cy="26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63739"/>
              </a:buClr>
              <a:buSzPts val="1600"/>
              <a:buChar char="●"/>
            </a:pPr>
            <a:r>
              <a:rPr lang="en">
                <a:solidFill>
                  <a:srgbClr val="363739"/>
                </a:solidFill>
              </a:rPr>
              <a:t>Rigoberta</a:t>
            </a:r>
            <a:endParaRPr>
              <a:solidFill>
                <a:srgbClr val="363739"/>
              </a:solidFill>
            </a:endParaRPr>
          </a:p>
        </p:txBody>
      </p:sp>
      <p:pic>
        <p:nvPicPr>
          <p:cNvPr id="286" name="Google Shape;28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5700" y="867600"/>
            <a:ext cx="3408300" cy="3408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87" name="Google Shape;287;p23"/>
          <p:cNvSpPr txBox="1"/>
          <p:nvPr>
            <p:ph idx="1" type="subTitle"/>
          </p:nvPr>
        </p:nvSpPr>
        <p:spPr>
          <a:xfrm>
            <a:off x="6309750" y="4378775"/>
            <a:ext cx="2260200" cy="26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400"/>
              <a:t>Do not worry! I do not exist!</a:t>
            </a:r>
            <a:endParaRPr sz="1400"/>
          </a:p>
        </p:txBody>
      </p:sp>
      <p:sp>
        <p:nvSpPr>
          <p:cNvPr id="288" name="Google Shape;288;p23"/>
          <p:cNvSpPr txBox="1"/>
          <p:nvPr>
            <p:ph idx="1" type="subTitle"/>
          </p:nvPr>
        </p:nvSpPr>
        <p:spPr>
          <a:xfrm>
            <a:off x="516600" y="2437650"/>
            <a:ext cx="3679200" cy="26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63739"/>
              </a:buClr>
              <a:buSzPts val="1600"/>
              <a:buChar char="●"/>
            </a:pPr>
            <a:r>
              <a:rPr lang="en">
                <a:solidFill>
                  <a:srgbClr val="363739"/>
                </a:solidFill>
              </a:rPr>
              <a:t>40 años</a:t>
            </a:r>
            <a:endParaRPr>
              <a:solidFill>
                <a:srgbClr val="363739"/>
              </a:solidFill>
            </a:endParaRPr>
          </a:p>
        </p:txBody>
      </p:sp>
      <p:sp>
        <p:nvSpPr>
          <p:cNvPr id="289" name="Google Shape;289;p23"/>
          <p:cNvSpPr txBox="1"/>
          <p:nvPr>
            <p:ph idx="1" type="subTitle"/>
          </p:nvPr>
        </p:nvSpPr>
        <p:spPr>
          <a:xfrm>
            <a:off x="516600" y="3027600"/>
            <a:ext cx="3679200" cy="26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63739"/>
              </a:buClr>
              <a:buSzPts val="1600"/>
              <a:buChar char="●"/>
            </a:pPr>
            <a:r>
              <a:rPr lang="en">
                <a:solidFill>
                  <a:srgbClr val="363739"/>
                </a:solidFill>
              </a:rPr>
              <a:t>Vive en Barcelona centro</a:t>
            </a:r>
            <a:endParaRPr>
              <a:solidFill>
                <a:srgbClr val="363739"/>
              </a:solidFill>
            </a:endParaRPr>
          </a:p>
        </p:txBody>
      </p:sp>
      <p:sp>
        <p:nvSpPr>
          <p:cNvPr id="290" name="Google Shape;290;p23"/>
          <p:cNvSpPr txBox="1"/>
          <p:nvPr>
            <p:ph idx="1" type="subTitle"/>
          </p:nvPr>
        </p:nvSpPr>
        <p:spPr>
          <a:xfrm>
            <a:off x="516600" y="3617550"/>
            <a:ext cx="3679200" cy="26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63739"/>
              </a:buClr>
              <a:buSzPts val="1600"/>
              <a:buChar char="●"/>
            </a:pPr>
            <a:r>
              <a:rPr lang="en">
                <a:solidFill>
                  <a:srgbClr val="363739"/>
                </a:solidFill>
              </a:rPr>
              <a:t>Salario alto</a:t>
            </a:r>
            <a:endParaRPr>
              <a:solidFill>
                <a:srgbClr val="363739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4"/>
          <p:cNvSpPr/>
          <p:nvPr/>
        </p:nvSpPr>
        <p:spPr>
          <a:xfrm>
            <a:off x="-2280548" y="4572782"/>
            <a:ext cx="1810639" cy="1810639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" name="Google Shape;296;p24"/>
          <p:cNvGrpSpPr/>
          <p:nvPr/>
        </p:nvGrpSpPr>
        <p:grpSpPr>
          <a:xfrm>
            <a:off x="212251" y="158861"/>
            <a:ext cx="2439491" cy="4825770"/>
            <a:chOff x="-4951965" y="226198"/>
            <a:chExt cx="2620010" cy="5182870"/>
          </a:xfrm>
        </p:grpSpPr>
        <p:sp>
          <p:nvSpPr>
            <p:cNvPr id="297" name="Google Shape;297;p24"/>
            <p:cNvSpPr/>
            <p:nvPr/>
          </p:nvSpPr>
          <p:spPr>
            <a:xfrm>
              <a:off x="-4898625" y="251598"/>
              <a:ext cx="2513330" cy="5132070"/>
            </a:xfrm>
            <a:custGeom>
              <a:rect b="b" l="l" r="r" t="t"/>
              <a:pathLst>
                <a:path extrusionOk="0"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4"/>
            <p:cNvSpPr/>
            <p:nvPr/>
          </p:nvSpPr>
          <p:spPr>
            <a:xfrm>
              <a:off x="-4767821" y="379239"/>
              <a:ext cx="2251710" cy="4876800"/>
            </a:xfrm>
            <a:custGeom>
              <a:rect b="b" l="l" r="r" t="t"/>
              <a:pathLst>
                <a:path extrusionOk="0"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4"/>
            <p:cNvSpPr/>
            <p:nvPr/>
          </p:nvSpPr>
          <p:spPr>
            <a:xfrm>
              <a:off x="-3830555" y="424318"/>
              <a:ext cx="347980" cy="43180"/>
            </a:xfrm>
            <a:custGeom>
              <a:rect b="b" l="l" r="r" t="t"/>
              <a:pathLst>
                <a:path extrusionOk="0"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4"/>
            <p:cNvSpPr/>
            <p:nvPr/>
          </p:nvSpPr>
          <p:spPr>
            <a:xfrm>
              <a:off x="-3373653" y="414107"/>
              <a:ext cx="66636" cy="63602"/>
            </a:xfrm>
            <a:custGeom>
              <a:rect b="b" l="l" r="r" t="t"/>
              <a:pathLst>
                <a:path extrusionOk="0"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4"/>
            <p:cNvSpPr/>
            <p:nvPr/>
          </p:nvSpPr>
          <p:spPr>
            <a:xfrm>
              <a:off x="-4951965" y="823889"/>
              <a:ext cx="27940" cy="213360"/>
            </a:xfrm>
            <a:custGeom>
              <a:rect b="b" l="l" r="r" t="t"/>
              <a:pathLst>
                <a:path extrusionOk="0"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4"/>
            <p:cNvSpPr/>
            <p:nvPr/>
          </p:nvSpPr>
          <p:spPr>
            <a:xfrm>
              <a:off x="-4951965" y="1195999"/>
              <a:ext cx="27940" cy="384810"/>
            </a:xfrm>
            <a:custGeom>
              <a:rect b="b" l="l" r="r" t="t"/>
              <a:pathLst>
                <a:path extrusionOk="0"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4"/>
            <p:cNvSpPr/>
            <p:nvPr/>
          </p:nvSpPr>
          <p:spPr>
            <a:xfrm>
              <a:off x="-4951965" y="1664629"/>
              <a:ext cx="27940" cy="386080"/>
            </a:xfrm>
            <a:custGeom>
              <a:rect b="b" l="l" r="r" t="t"/>
              <a:pathLst>
                <a:path extrusionOk="0"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4"/>
            <p:cNvSpPr/>
            <p:nvPr/>
          </p:nvSpPr>
          <p:spPr>
            <a:xfrm>
              <a:off x="-2359895" y="1322999"/>
              <a:ext cx="27940" cy="618490"/>
            </a:xfrm>
            <a:custGeom>
              <a:rect b="b" l="l" r="r" t="t"/>
              <a:pathLst>
                <a:path extrusionOk="0"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4"/>
            <p:cNvSpPr/>
            <p:nvPr/>
          </p:nvSpPr>
          <p:spPr>
            <a:xfrm>
              <a:off x="-4924025" y="226198"/>
              <a:ext cx="2564130" cy="5182870"/>
            </a:xfrm>
            <a:custGeom>
              <a:rect b="b" l="l" r="r" t="t"/>
              <a:pathLst>
                <a:path extrusionOk="0"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6" name="Google Shape;306;p24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07" name="Google Shape;307;p24"/>
          <p:cNvGrpSpPr/>
          <p:nvPr/>
        </p:nvGrpSpPr>
        <p:grpSpPr>
          <a:xfrm>
            <a:off x="2975438" y="158849"/>
            <a:ext cx="2439491" cy="4825770"/>
            <a:chOff x="-4951965" y="226198"/>
            <a:chExt cx="2620010" cy="5182870"/>
          </a:xfrm>
        </p:grpSpPr>
        <p:sp>
          <p:nvSpPr>
            <p:cNvPr id="308" name="Google Shape;308;p24"/>
            <p:cNvSpPr/>
            <p:nvPr/>
          </p:nvSpPr>
          <p:spPr>
            <a:xfrm>
              <a:off x="-4898625" y="251598"/>
              <a:ext cx="2513330" cy="5132070"/>
            </a:xfrm>
            <a:custGeom>
              <a:rect b="b" l="l" r="r" t="t"/>
              <a:pathLst>
                <a:path extrusionOk="0"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4"/>
            <p:cNvSpPr/>
            <p:nvPr/>
          </p:nvSpPr>
          <p:spPr>
            <a:xfrm>
              <a:off x="-4767821" y="379239"/>
              <a:ext cx="2251710" cy="4876800"/>
            </a:xfrm>
            <a:custGeom>
              <a:rect b="b" l="l" r="r" t="t"/>
              <a:pathLst>
                <a:path extrusionOk="0"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4"/>
            <p:cNvSpPr/>
            <p:nvPr/>
          </p:nvSpPr>
          <p:spPr>
            <a:xfrm>
              <a:off x="-3830555" y="424318"/>
              <a:ext cx="347980" cy="43180"/>
            </a:xfrm>
            <a:custGeom>
              <a:rect b="b" l="l" r="r" t="t"/>
              <a:pathLst>
                <a:path extrusionOk="0"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4"/>
            <p:cNvSpPr/>
            <p:nvPr/>
          </p:nvSpPr>
          <p:spPr>
            <a:xfrm>
              <a:off x="-3373653" y="414107"/>
              <a:ext cx="66636" cy="63602"/>
            </a:xfrm>
            <a:custGeom>
              <a:rect b="b" l="l" r="r" t="t"/>
              <a:pathLst>
                <a:path extrusionOk="0"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4"/>
            <p:cNvSpPr/>
            <p:nvPr/>
          </p:nvSpPr>
          <p:spPr>
            <a:xfrm>
              <a:off x="-4951965" y="823889"/>
              <a:ext cx="27940" cy="213360"/>
            </a:xfrm>
            <a:custGeom>
              <a:rect b="b" l="l" r="r" t="t"/>
              <a:pathLst>
                <a:path extrusionOk="0"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4"/>
            <p:cNvSpPr/>
            <p:nvPr/>
          </p:nvSpPr>
          <p:spPr>
            <a:xfrm>
              <a:off x="-4951965" y="1195999"/>
              <a:ext cx="27940" cy="384810"/>
            </a:xfrm>
            <a:custGeom>
              <a:rect b="b" l="l" r="r" t="t"/>
              <a:pathLst>
                <a:path extrusionOk="0"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4"/>
            <p:cNvSpPr/>
            <p:nvPr/>
          </p:nvSpPr>
          <p:spPr>
            <a:xfrm>
              <a:off x="-4951965" y="1664629"/>
              <a:ext cx="27940" cy="386080"/>
            </a:xfrm>
            <a:custGeom>
              <a:rect b="b" l="l" r="r" t="t"/>
              <a:pathLst>
                <a:path extrusionOk="0"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4"/>
            <p:cNvSpPr/>
            <p:nvPr/>
          </p:nvSpPr>
          <p:spPr>
            <a:xfrm>
              <a:off x="-2359895" y="1322999"/>
              <a:ext cx="27940" cy="618490"/>
            </a:xfrm>
            <a:custGeom>
              <a:rect b="b" l="l" r="r" t="t"/>
              <a:pathLst>
                <a:path extrusionOk="0"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4"/>
            <p:cNvSpPr/>
            <p:nvPr/>
          </p:nvSpPr>
          <p:spPr>
            <a:xfrm>
              <a:off x="-4924025" y="226198"/>
              <a:ext cx="2564130" cy="5182870"/>
            </a:xfrm>
            <a:custGeom>
              <a:rect b="b" l="l" r="r" t="t"/>
              <a:pathLst>
                <a:path extrusionOk="0"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" name="Google Shape;317;p24"/>
          <p:cNvGrpSpPr/>
          <p:nvPr/>
        </p:nvGrpSpPr>
        <p:grpSpPr>
          <a:xfrm>
            <a:off x="5738626" y="158861"/>
            <a:ext cx="2439491" cy="4825770"/>
            <a:chOff x="-4951965" y="226198"/>
            <a:chExt cx="2620010" cy="5182870"/>
          </a:xfrm>
        </p:grpSpPr>
        <p:sp>
          <p:nvSpPr>
            <p:cNvPr id="318" name="Google Shape;318;p24"/>
            <p:cNvSpPr/>
            <p:nvPr/>
          </p:nvSpPr>
          <p:spPr>
            <a:xfrm>
              <a:off x="-4898625" y="251598"/>
              <a:ext cx="2513330" cy="5132070"/>
            </a:xfrm>
            <a:custGeom>
              <a:rect b="b" l="l" r="r" t="t"/>
              <a:pathLst>
                <a:path extrusionOk="0"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4"/>
            <p:cNvSpPr/>
            <p:nvPr/>
          </p:nvSpPr>
          <p:spPr>
            <a:xfrm>
              <a:off x="-4767821" y="379239"/>
              <a:ext cx="2251710" cy="4876800"/>
            </a:xfrm>
            <a:custGeom>
              <a:rect b="b" l="l" r="r" t="t"/>
              <a:pathLst>
                <a:path extrusionOk="0"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4"/>
            <p:cNvSpPr/>
            <p:nvPr/>
          </p:nvSpPr>
          <p:spPr>
            <a:xfrm>
              <a:off x="-3830555" y="424318"/>
              <a:ext cx="347980" cy="43180"/>
            </a:xfrm>
            <a:custGeom>
              <a:rect b="b" l="l" r="r" t="t"/>
              <a:pathLst>
                <a:path extrusionOk="0"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4"/>
            <p:cNvSpPr/>
            <p:nvPr/>
          </p:nvSpPr>
          <p:spPr>
            <a:xfrm>
              <a:off x="-3373653" y="414107"/>
              <a:ext cx="66636" cy="63602"/>
            </a:xfrm>
            <a:custGeom>
              <a:rect b="b" l="l" r="r" t="t"/>
              <a:pathLst>
                <a:path extrusionOk="0"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4"/>
            <p:cNvSpPr/>
            <p:nvPr/>
          </p:nvSpPr>
          <p:spPr>
            <a:xfrm>
              <a:off x="-4951965" y="823889"/>
              <a:ext cx="27940" cy="213360"/>
            </a:xfrm>
            <a:custGeom>
              <a:rect b="b" l="l" r="r" t="t"/>
              <a:pathLst>
                <a:path extrusionOk="0"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4"/>
            <p:cNvSpPr/>
            <p:nvPr/>
          </p:nvSpPr>
          <p:spPr>
            <a:xfrm>
              <a:off x="-4951965" y="1195999"/>
              <a:ext cx="27940" cy="384810"/>
            </a:xfrm>
            <a:custGeom>
              <a:rect b="b" l="l" r="r" t="t"/>
              <a:pathLst>
                <a:path extrusionOk="0"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4"/>
            <p:cNvSpPr/>
            <p:nvPr/>
          </p:nvSpPr>
          <p:spPr>
            <a:xfrm>
              <a:off x="-4951965" y="1664629"/>
              <a:ext cx="27940" cy="386080"/>
            </a:xfrm>
            <a:custGeom>
              <a:rect b="b" l="l" r="r" t="t"/>
              <a:pathLst>
                <a:path extrusionOk="0"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4"/>
            <p:cNvSpPr/>
            <p:nvPr/>
          </p:nvSpPr>
          <p:spPr>
            <a:xfrm>
              <a:off x="-2359895" y="1322999"/>
              <a:ext cx="27940" cy="618490"/>
            </a:xfrm>
            <a:custGeom>
              <a:rect b="b" l="l" r="r" t="t"/>
              <a:pathLst>
                <a:path extrusionOk="0"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4"/>
            <p:cNvSpPr/>
            <p:nvPr/>
          </p:nvSpPr>
          <p:spPr>
            <a:xfrm>
              <a:off x="-4924025" y="226198"/>
              <a:ext cx="2564130" cy="5182870"/>
            </a:xfrm>
            <a:custGeom>
              <a:rect b="b" l="l" r="r" t="t"/>
              <a:pathLst>
                <a:path extrusionOk="0"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4"/>
          <p:cNvSpPr/>
          <p:nvPr/>
        </p:nvSpPr>
        <p:spPr>
          <a:xfrm>
            <a:off x="8420029" y="245708"/>
            <a:ext cx="1447657" cy="1447657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2F746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882" y="508542"/>
            <a:ext cx="1810650" cy="422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8411" y="556874"/>
            <a:ext cx="1713548" cy="422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8088" y="618786"/>
            <a:ext cx="2020575" cy="3905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5"/>
          <p:cNvSpPr/>
          <p:nvPr/>
        </p:nvSpPr>
        <p:spPr>
          <a:xfrm rot="10800000">
            <a:off x="4749095" y="-399975"/>
            <a:ext cx="6391200" cy="6391200"/>
          </a:xfrm>
          <a:prstGeom prst="chord">
            <a:avLst>
              <a:gd fmla="val 14385217" name="adj1"/>
              <a:gd fmla="val 7208317" name="adj2"/>
            </a:avLst>
          </a:prstGeom>
          <a:solidFill>
            <a:srgbClr val="9AE17B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5"/>
          <p:cNvSpPr txBox="1"/>
          <p:nvPr>
            <p:ph type="title"/>
          </p:nvPr>
        </p:nvSpPr>
        <p:spPr>
          <a:xfrm>
            <a:off x="516600" y="1023700"/>
            <a:ext cx="3890700" cy="59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020"/>
                </a:solidFill>
              </a:rPr>
              <a:t>Buyer persona </a:t>
            </a:r>
            <a:r>
              <a:rPr lang="en">
                <a:solidFill>
                  <a:srgbClr val="202020"/>
                </a:solidFill>
              </a:rPr>
              <a:t> 2</a:t>
            </a:r>
            <a:endParaRPr>
              <a:solidFill>
                <a:srgbClr val="202020"/>
              </a:solidFill>
            </a:endParaRPr>
          </a:p>
        </p:txBody>
      </p:sp>
      <p:sp>
        <p:nvSpPr>
          <p:cNvPr id="337" name="Google Shape;337;p25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8" name="Google Shape;338;p25"/>
          <p:cNvSpPr txBox="1"/>
          <p:nvPr>
            <p:ph idx="1" type="subTitle"/>
          </p:nvPr>
        </p:nvSpPr>
        <p:spPr>
          <a:xfrm>
            <a:off x="516600" y="1847700"/>
            <a:ext cx="3679200" cy="26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>
                <a:solidFill>
                  <a:srgbClr val="000000"/>
                </a:solidFill>
              </a:rPr>
              <a:t>Gonzalo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39" name="Google Shape;33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5700" y="867600"/>
            <a:ext cx="3408300" cy="3408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40" name="Google Shape;340;p25"/>
          <p:cNvSpPr txBox="1"/>
          <p:nvPr>
            <p:ph idx="1" type="subTitle"/>
          </p:nvPr>
        </p:nvSpPr>
        <p:spPr>
          <a:xfrm>
            <a:off x="6309750" y="4378775"/>
            <a:ext cx="2260200" cy="26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400"/>
              <a:t>Do not worry! I do not exist!</a:t>
            </a:r>
            <a:endParaRPr sz="1400"/>
          </a:p>
        </p:txBody>
      </p:sp>
      <p:sp>
        <p:nvSpPr>
          <p:cNvPr id="341" name="Google Shape;341;p25"/>
          <p:cNvSpPr txBox="1"/>
          <p:nvPr>
            <p:ph idx="1" type="subTitle"/>
          </p:nvPr>
        </p:nvSpPr>
        <p:spPr>
          <a:xfrm>
            <a:off x="516600" y="2437650"/>
            <a:ext cx="3679200" cy="26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>
                <a:solidFill>
                  <a:srgbClr val="000000"/>
                </a:solidFill>
              </a:rPr>
              <a:t>39</a:t>
            </a:r>
            <a:r>
              <a:rPr lang="en">
                <a:solidFill>
                  <a:srgbClr val="000000"/>
                </a:solidFill>
              </a:rPr>
              <a:t> años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42" name="Google Shape;342;p25"/>
          <p:cNvSpPr txBox="1"/>
          <p:nvPr>
            <p:ph idx="1" type="subTitle"/>
          </p:nvPr>
        </p:nvSpPr>
        <p:spPr>
          <a:xfrm>
            <a:off x="516600" y="3027600"/>
            <a:ext cx="3679200" cy="26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>
                <a:solidFill>
                  <a:srgbClr val="000000"/>
                </a:solidFill>
              </a:rPr>
              <a:t>Vive en Madrid centro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43" name="Google Shape;343;p25"/>
          <p:cNvSpPr txBox="1"/>
          <p:nvPr>
            <p:ph idx="1" type="subTitle"/>
          </p:nvPr>
        </p:nvSpPr>
        <p:spPr>
          <a:xfrm>
            <a:off x="516600" y="3617550"/>
            <a:ext cx="3679200" cy="26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>
                <a:solidFill>
                  <a:srgbClr val="000000"/>
                </a:solidFill>
              </a:rPr>
              <a:t>Salario alto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6"/>
          <p:cNvSpPr/>
          <p:nvPr/>
        </p:nvSpPr>
        <p:spPr>
          <a:xfrm>
            <a:off x="-2280548" y="4572782"/>
            <a:ext cx="1810639" cy="1810639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9" name="Google Shape;349;p26"/>
          <p:cNvGrpSpPr/>
          <p:nvPr/>
        </p:nvGrpSpPr>
        <p:grpSpPr>
          <a:xfrm>
            <a:off x="212251" y="158861"/>
            <a:ext cx="2439491" cy="4825770"/>
            <a:chOff x="-4951965" y="226198"/>
            <a:chExt cx="2620010" cy="5182870"/>
          </a:xfrm>
        </p:grpSpPr>
        <p:sp>
          <p:nvSpPr>
            <p:cNvPr id="350" name="Google Shape;350;p26"/>
            <p:cNvSpPr/>
            <p:nvPr/>
          </p:nvSpPr>
          <p:spPr>
            <a:xfrm>
              <a:off x="-4898625" y="251598"/>
              <a:ext cx="2513330" cy="5132070"/>
            </a:xfrm>
            <a:custGeom>
              <a:rect b="b" l="l" r="r" t="t"/>
              <a:pathLst>
                <a:path extrusionOk="0"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6"/>
            <p:cNvSpPr/>
            <p:nvPr/>
          </p:nvSpPr>
          <p:spPr>
            <a:xfrm>
              <a:off x="-4767821" y="379239"/>
              <a:ext cx="2251710" cy="4876800"/>
            </a:xfrm>
            <a:custGeom>
              <a:rect b="b" l="l" r="r" t="t"/>
              <a:pathLst>
                <a:path extrusionOk="0"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-3830555" y="424318"/>
              <a:ext cx="347980" cy="43180"/>
            </a:xfrm>
            <a:custGeom>
              <a:rect b="b" l="l" r="r" t="t"/>
              <a:pathLst>
                <a:path extrusionOk="0"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-3373653" y="414107"/>
              <a:ext cx="66636" cy="63602"/>
            </a:xfrm>
            <a:custGeom>
              <a:rect b="b" l="l" r="r" t="t"/>
              <a:pathLst>
                <a:path extrusionOk="0"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6"/>
            <p:cNvSpPr/>
            <p:nvPr/>
          </p:nvSpPr>
          <p:spPr>
            <a:xfrm>
              <a:off x="-4951965" y="823889"/>
              <a:ext cx="27940" cy="213360"/>
            </a:xfrm>
            <a:custGeom>
              <a:rect b="b" l="l" r="r" t="t"/>
              <a:pathLst>
                <a:path extrusionOk="0"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6"/>
            <p:cNvSpPr/>
            <p:nvPr/>
          </p:nvSpPr>
          <p:spPr>
            <a:xfrm>
              <a:off x="-4951965" y="1195999"/>
              <a:ext cx="27940" cy="384810"/>
            </a:xfrm>
            <a:custGeom>
              <a:rect b="b" l="l" r="r" t="t"/>
              <a:pathLst>
                <a:path extrusionOk="0"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-4951965" y="1664629"/>
              <a:ext cx="27940" cy="386080"/>
            </a:xfrm>
            <a:custGeom>
              <a:rect b="b" l="l" r="r" t="t"/>
              <a:pathLst>
                <a:path extrusionOk="0"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-2359895" y="1322999"/>
              <a:ext cx="27940" cy="618490"/>
            </a:xfrm>
            <a:custGeom>
              <a:rect b="b" l="l" r="r" t="t"/>
              <a:pathLst>
                <a:path extrusionOk="0"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-4924025" y="226198"/>
              <a:ext cx="2564130" cy="5182870"/>
            </a:xfrm>
            <a:custGeom>
              <a:rect b="b" l="l" r="r" t="t"/>
              <a:pathLst>
                <a:path extrusionOk="0"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6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60" name="Google Shape;360;p26"/>
          <p:cNvGrpSpPr/>
          <p:nvPr/>
        </p:nvGrpSpPr>
        <p:grpSpPr>
          <a:xfrm>
            <a:off x="2975438" y="158849"/>
            <a:ext cx="2439491" cy="4825770"/>
            <a:chOff x="-4951965" y="226198"/>
            <a:chExt cx="2620010" cy="5182870"/>
          </a:xfrm>
        </p:grpSpPr>
        <p:sp>
          <p:nvSpPr>
            <p:cNvPr id="361" name="Google Shape;361;p26"/>
            <p:cNvSpPr/>
            <p:nvPr/>
          </p:nvSpPr>
          <p:spPr>
            <a:xfrm>
              <a:off x="-4898625" y="251598"/>
              <a:ext cx="2513330" cy="5132070"/>
            </a:xfrm>
            <a:custGeom>
              <a:rect b="b" l="l" r="r" t="t"/>
              <a:pathLst>
                <a:path extrusionOk="0"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6"/>
            <p:cNvSpPr/>
            <p:nvPr/>
          </p:nvSpPr>
          <p:spPr>
            <a:xfrm>
              <a:off x="-4767821" y="379239"/>
              <a:ext cx="2251710" cy="4876800"/>
            </a:xfrm>
            <a:custGeom>
              <a:rect b="b" l="l" r="r" t="t"/>
              <a:pathLst>
                <a:path extrusionOk="0"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6"/>
            <p:cNvSpPr/>
            <p:nvPr/>
          </p:nvSpPr>
          <p:spPr>
            <a:xfrm>
              <a:off x="-3830555" y="424318"/>
              <a:ext cx="347980" cy="43180"/>
            </a:xfrm>
            <a:custGeom>
              <a:rect b="b" l="l" r="r" t="t"/>
              <a:pathLst>
                <a:path extrusionOk="0"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6"/>
            <p:cNvSpPr/>
            <p:nvPr/>
          </p:nvSpPr>
          <p:spPr>
            <a:xfrm>
              <a:off x="-3373653" y="414107"/>
              <a:ext cx="66636" cy="63602"/>
            </a:xfrm>
            <a:custGeom>
              <a:rect b="b" l="l" r="r" t="t"/>
              <a:pathLst>
                <a:path extrusionOk="0"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6"/>
            <p:cNvSpPr/>
            <p:nvPr/>
          </p:nvSpPr>
          <p:spPr>
            <a:xfrm>
              <a:off x="-4951965" y="823889"/>
              <a:ext cx="27940" cy="213360"/>
            </a:xfrm>
            <a:custGeom>
              <a:rect b="b" l="l" r="r" t="t"/>
              <a:pathLst>
                <a:path extrusionOk="0"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6"/>
            <p:cNvSpPr/>
            <p:nvPr/>
          </p:nvSpPr>
          <p:spPr>
            <a:xfrm>
              <a:off x="-4951965" y="1195999"/>
              <a:ext cx="27940" cy="384810"/>
            </a:xfrm>
            <a:custGeom>
              <a:rect b="b" l="l" r="r" t="t"/>
              <a:pathLst>
                <a:path extrusionOk="0"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-4951965" y="1664629"/>
              <a:ext cx="27940" cy="386080"/>
            </a:xfrm>
            <a:custGeom>
              <a:rect b="b" l="l" r="r" t="t"/>
              <a:pathLst>
                <a:path extrusionOk="0"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-2359895" y="1322999"/>
              <a:ext cx="27940" cy="618490"/>
            </a:xfrm>
            <a:custGeom>
              <a:rect b="b" l="l" r="r" t="t"/>
              <a:pathLst>
                <a:path extrusionOk="0"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6"/>
            <p:cNvSpPr/>
            <p:nvPr/>
          </p:nvSpPr>
          <p:spPr>
            <a:xfrm>
              <a:off x="-4924025" y="226198"/>
              <a:ext cx="2564130" cy="5182870"/>
            </a:xfrm>
            <a:custGeom>
              <a:rect b="b" l="l" r="r" t="t"/>
              <a:pathLst>
                <a:path extrusionOk="0"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0" name="Google Shape;370;p26"/>
          <p:cNvGrpSpPr/>
          <p:nvPr/>
        </p:nvGrpSpPr>
        <p:grpSpPr>
          <a:xfrm>
            <a:off x="5738626" y="158861"/>
            <a:ext cx="2439491" cy="4825770"/>
            <a:chOff x="-4951965" y="226198"/>
            <a:chExt cx="2620010" cy="5182870"/>
          </a:xfrm>
        </p:grpSpPr>
        <p:sp>
          <p:nvSpPr>
            <p:cNvPr id="371" name="Google Shape;371;p26"/>
            <p:cNvSpPr/>
            <p:nvPr/>
          </p:nvSpPr>
          <p:spPr>
            <a:xfrm>
              <a:off x="-4898625" y="251598"/>
              <a:ext cx="2513330" cy="5132070"/>
            </a:xfrm>
            <a:custGeom>
              <a:rect b="b" l="l" r="r" t="t"/>
              <a:pathLst>
                <a:path extrusionOk="0"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-4767821" y="379239"/>
              <a:ext cx="2251710" cy="4876800"/>
            </a:xfrm>
            <a:custGeom>
              <a:rect b="b" l="l" r="r" t="t"/>
              <a:pathLst>
                <a:path extrusionOk="0"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6"/>
            <p:cNvSpPr/>
            <p:nvPr/>
          </p:nvSpPr>
          <p:spPr>
            <a:xfrm>
              <a:off x="-3830555" y="424318"/>
              <a:ext cx="347980" cy="43180"/>
            </a:xfrm>
            <a:custGeom>
              <a:rect b="b" l="l" r="r" t="t"/>
              <a:pathLst>
                <a:path extrusionOk="0"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6"/>
            <p:cNvSpPr/>
            <p:nvPr/>
          </p:nvSpPr>
          <p:spPr>
            <a:xfrm>
              <a:off x="-3373653" y="414107"/>
              <a:ext cx="66636" cy="63602"/>
            </a:xfrm>
            <a:custGeom>
              <a:rect b="b" l="l" r="r" t="t"/>
              <a:pathLst>
                <a:path extrusionOk="0"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6"/>
            <p:cNvSpPr/>
            <p:nvPr/>
          </p:nvSpPr>
          <p:spPr>
            <a:xfrm>
              <a:off x="-4951965" y="823889"/>
              <a:ext cx="27940" cy="213360"/>
            </a:xfrm>
            <a:custGeom>
              <a:rect b="b" l="l" r="r" t="t"/>
              <a:pathLst>
                <a:path extrusionOk="0"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6"/>
            <p:cNvSpPr/>
            <p:nvPr/>
          </p:nvSpPr>
          <p:spPr>
            <a:xfrm>
              <a:off x="-4951965" y="1195999"/>
              <a:ext cx="27940" cy="384810"/>
            </a:xfrm>
            <a:custGeom>
              <a:rect b="b" l="l" r="r" t="t"/>
              <a:pathLst>
                <a:path extrusionOk="0"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6"/>
            <p:cNvSpPr/>
            <p:nvPr/>
          </p:nvSpPr>
          <p:spPr>
            <a:xfrm>
              <a:off x="-4951965" y="1664629"/>
              <a:ext cx="27940" cy="386080"/>
            </a:xfrm>
            <a:custGeom>
              <a:rect b="b" l="l" r="r" t="t"/>
              <a:pathLst>
                <a:path extrusionOk="0"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6"/>
            <p:cNvSpPr/>
            <p:nvPr/>
          </p:nvSpPr>
          <p:spPr>
            <a:xfrm>
              <a:off x="-2359895" y="1322999"/>
              <a:ext cx="27940" cy="618490"/>
            </a:xfrm>
            <a:custGeom>
              <a:rect b="b" l="l" r="r" t="t"/>
              <a:pathLst>
                <a:path extrusionOk="0"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6"/>
            <p:cNvSpPr/>
            <p:nvPr/>
          </p:nvSpPr>
          <p:spPr>
            <a:xfrm>
              <a:off x="-4924025" y="226198"/>
              <a:ext cx="2564130" cy="5182870"/>
            </a:xfrm>
            <a:custGeom>
              <a:rect b="b" l="l" r="r" t="t"/>
              <a:pathLst>
                <a:path extrusionOk="0"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26"/>
          <p:cNvSpPr/>
          <p:nvPr/>
        </p:nvSpPr>
        <p:spPr>
          <a:xfrm>
            <a:off x="8420029" y="245708"/>
            <a:ext cx="1447657" cy="1447657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2F746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216" y="506150"/>
            <a:ext cx="2025650" cy="420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7863" y="523075"/>
            <a:ext cx="1754662" cy="424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0488" y="523066"/>
            <a:ext cx="2009775" cy="40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7"/>
          <p:cNvSpPr/>
          <p:nvPr/>
        </p:nvSpPr>
        <p:spPr>
          <a:xfrm rot="10800000">
            <a:off x="4749095" y="-399975"/>
            <a:ext cx="6391200" cy="6391200"/>
          </a:xfrm>
          <a:prstGeom prst="chord">
            <a:avLst>
              <a:gd fmla="val 14385217" name="adj1"/>
              <a:gd fmla="val 7208317" name="adj2"/>
            </a:avLst>
          </a:prstGeom>
          <a:solidFill>
            <a:srgbClr val="9AE17B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27"/>
          <p:cNvSpPr txBox="1"/>
          <p:nvPr>
            <p:ph type="title"/>
          </p:nvPr>
        </p:nvSpPr>
        <p:spPr>
          <a:xfrm>
            <a:off x="516600" y="1023700"/>
            <a:ext cx="3880200" cy="59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020"/>
                </a:solidFill>
              </a:rPr>
              <a:t>Buyer persona </a:t>
            </a:r>
            <a:r>
              <a:rPr lang="en">
                <a:solidFill>
                  <a:srgbClr val="202020"/>
                </a:solidFill>
              </a:rPr>
              <a:t> 3</a:t>
            </a:r>
            <a:endParaRPr>
              <a:solidFill>
                <a:srgbClr val="202020"/>
              </a:solidFill>
            </a:endParaRPr>
          </a:p>
        </p:txBody>
      </p:sp>
      <p:sp>
        <p:nvSpPr>
          <p:cNvPr id="390" name="Google Shape;390;p27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1" name="Google Shape;391;p27"/>
          <p:cNvSpPr txBox="1"/>
          <p:nvPr>
            <p:ph idx="1" type="subTitle"/>
          </p:nvPr>
        </p:nvSpPr>
        <p:spPr>
          <a:xfrm>
            <a:off x="516600" y="1847700"/>
            <a:ext cx="3679200" cy="26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>
                <a:solidFill>
                  <a:srgbClr val="000000"/>
                </a:solidFill>
              </a:rPr>
              <a:t>Marta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92" name="Google Shape;39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5700" y="867600"/>
            <a:ext cx="3408300" cy="3408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93" name="Google Shape;393;p27"/>
          <p:cNvSpPr txBox="1"/>
          <p:nvPr>
            <p:ph idx="1" type="subTitle"/>
          </p:nvPr>
        </p:nvSpPr>
        <p:spPr>
          <a:xfrm>
            <a:off x="6309750" y="4378775"/>
            <a:ext cx="2260200" cy="26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400"/>
              <a:t>Do not worry! I do not exist!</a:t>
            </a:r>
            <a:endParaRPr sz="1400"/>
          </a:p>
        </p:txBody>
      </p:sp>
      <p:sp>
        <p:nvSpPr>
          <p:cNvPr id="394" name="Google Shape;394;p27"/>
          <p:cNvSpPr txBox="1"/>
          <p:nvPr>
            <p:ph idx="1" type="subTitle"/>
          </p:nvPr>
        </p:nvSpPr>
        <p:spPr>
          <a:xfrm>
            <a:off x="516600" y="2437650"/>
            <a:ext cx="3679200" cy="26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>
                <a:solidFill>
                  <a:srgbClr val="000000"/>
                </a:solidFill>
              </a:rPr>
              <a:t>38 </a:t>
            </a:r>
            <a:r>
              <a:rPr lang="en">
                <a:solidFill>
                  <a:srgbClr val="000000"/>
                </a:solidFill>
              </a:rPr>
              <a:t>años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95" name="Google Shape;395;p27"/>
          <p:cNvSpPr txBox="1"/>
          <p:nvPr>
            <p:ph idx="1" type="subTitle"/>
          </p:nvPr>
        </p:nvSpPr>
        <p:spPr>
          <a:xfrm>
            <a:off x="516600" y="3027600"/>
            <a:ext cx="3679200" cy="26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>
                <a:solidFill>
                  <a:srgbClr val="000000"/>
                </a:solidFill>
              </a:rPr>
              <a:t>Vive en Albacete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96" name="Google Shape;396;p27"/>
          <p:cNvSpPr txBox="1"/>
          <p:nvPr>
            <p:ph idx="1" type="subTitle"/>
          </p:nvPr>
        </p:nvSpPr>
        <p:spPr>
          <a:xfrm>
            <a:off x="516600" y="3617550"/>
            <a:ext cx="3679200" cy="26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>
                <a:solidFill>
                  <a:srgbClr val="000000"/>
                </a:solidFill>
              </a:rPr>
              <a:t>Salario medio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8"/>
          <p:cNvSpPr/>
          <p:nvPr/>
        </p:nvSpPr>
        <p:spPr>
          <a:xfrm>
            <a:off x="-2280548" y="4572782"/>
            <a:ext cx="1810639" cy="1810639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" name="Google Shape;402;p28"/>
          <p:cNvGrpSpPr/>
          <p:nvPr/>
        </p:nvGrpSpPr>
        <p:grpSpPr>
          <a:xfrm>
            <a:off x="212251" y="158861"/>
            <a:ext cx="2439491" cy="4825770"/>
            <a:chOff x="-4951965" y="226198"/>
            <a:chExt cx="2620010" cy="5182870"/>
          </a:xfrm>
        </p:grpSpPr>
        <p:sp>
          <p:nvSpPr>
            <p:cNvPr id="403" name="Google Shape;403;p28"/>
            <p:cNvSpPr/>
            <p:nvPr/>
          </p:nvSpPr>
          <p:spPr>
            <a:xfrm>
              <a:off x="-4898625" y="251598"/>
              <a:ext cx="2513330" cy="5132070"/>
            </a:xfrm>
            <a:custGeom>
              <a:rect b="b" l="l" r="r" t="t"/>
              <a:pathLst>
                <a:path extrusionOk="0"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8"/>
            <p:cNvSpPr/>
            <p:nvPr/>
          </p:nvSpPr>
          <p:spPr>
            <a:xfrm>
              <a:off x="-4767821" y="379239"/>
              <a:ext cx="2251710" cy="4876800"/>
            </a:xfrm>
            <a:custGeom>
              <a:rect b="b" l="l" r="r" t="t"/>
              <a:pathLst>
                <a:path extrusionOk="0"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8"/>
            <p:cNvSpPr/>
            <p:nvPr/>
          </p:nvSpPr>
          <p:spPr>
            <a:xfrm>
              <a:off x="-3830555" y="424318"/>
              <a:ext cx="347980" cy="43180"/>
            </a:xfrm>
            <a:custGeom>
              <a:rect b="b" l="l" r="r" t="t"/>
              <a:pathLst>
                <a:path extrusionOk="0"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8"/>
            <p:cNvSpPr/>
            <p:nvPr/>
          </p:nvSpPr>
          <p:spPr>
            <a:xfrm>
              <a:off x="-3373653" y="414107"/>
              <a:ext cx="66636" cy="63602"/>
            </a:xfrm>
            <a:custGeom>
              <a:rect b="b" l="l" r="r" t="t"/>
              <a:pathLst>
                <a:path extrusionOk="0"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8"/>
            <p:cNvSpPr/>
            <p:nvPr/>
          </p:nvSpPr>
          <p:spPr>
            <a:xfrm>
              <a:off x="-4951965" y="823889"/>
              <a:ext cx="27940" cy="213360"/>
            </a:xfrm>
            <a:custGeom>
              <a:rect b="b" l="l" r="r" t="t"/>
              <a:pathLst>
                <a:path extrusionOk="0"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8"/>
            <p:cNvSpPr/>
            <p:nvPr/>
          </p:nvSpPr>
          <p:spPr>
            <a:xfrm>
              <a:off x="-4951965" y="1195999"/>
              <a:ext cx="27940" cy="384810"/>
            </a:xfrm>
            <a:custGeom>
              <a:rect b="b" l="l" r="r" t="t"/>
              <a:pathLst>
                <a:path extrusionOk="0"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8"/>
            <p:cNvSpPr/>
            <p:nvPr/>
          </p:nvSpPr>
          <p:spPr>
            <a:xfrm>
              <a:off x="-4951965" y="1664629"/>
              <a:ext cx="27940" cy="386080"/>
            </a:xfrm>
            <a:custGeom>
              <a:rect b="b" l="l" r="r" t="t"/>
              <a:pathLst>
                <a:path extrusionOk="0"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8"/>
            <p:cNvSpPr/>
            <p:nvPr/>
          </p:nvSpPr>
          <p:spPr>
            <a:xfrm>
              <a:off x="-2359895" y="1322999"/>
              <a:ext cx="27940" cy="618490"/>
            </a:xfrm>
            <a:custGeom>
              <a:rect b="b" l="l" r="r" t="t"/>
              <a:pathLst>
                <a:path extrusionOk="0"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8"/>
            <p:cNvSpPr/>
            <p:nvPr/>
          </p:nvSpPr>
          <p:spPr>
            <a:xfrm>
              <a:off x="-4924025" y="226198"/>
              <a:ext cx="2564130" cy="5182870"/>
            </a:xfrm>
            <a:custGeom>
              <a:rect b="b" l="l" r="r" t="t"/>
              <a:pathLst>
                <a:path extrusionOk="0"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2" name="Google Shape;412;p28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13" name="Google Shape;413;p28"/>
          <p:cNvGrpSpPr/>
          <p:nvPr/>
        </p:nvGrpSpPr>
        <p:grpSpPr>
          <a:xfrm>
            <a:off x="2975438" y="158849"/>
            <a:ext cx="2439491" cy="4825770"/>
            <a:chOff x="-4951965" y="226198"/>
            <a:chExt cx="2620010" cy="5182870"/>
          </a:xfrm>
        </p:grpSpPr>
        <p:sp>
          <p:nvSpPr>
            <p:cNvPr id="414" name="Google Shape;414;p28"/>
            <p:cNvSpPr/>
            <p:nvPr/>
          </p:nvSpPr>
          <p:spPr>
            <a:xfrm>
              <a:off x="-4898625" y="251598"/>
              <a:ext cx="2513330" cy="5132070"/>
            </a:xfrm>
            <a:custGeom>
              <a:rect b="b" l="l" r="r" t="t"/>
              <a:pathLst>
                <a:path extrusionOk="0"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-4767821" y="379239"/>
              <a:ext cx="2251710" cy="4876800"/>
            </a:xfrm>
            <a:custGeom>
              <a:rect b="b" l="l" r="r" t="t"/>
              <a:pathLst>
                <a:path extrusionOk="0"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8"/>
            <p:cNvSpPr/>
            <p:nvPr/>
          </p:nvSpPr>
          <p:spPr>
            <a:xfrm>
              <a:off x="-3830555" y="424318"/>
              <a:ext cx="347980" cy="43180"/>
            </a:xfrm>
            <a:custGeom>
              <a:rect b="b" l="l" r="r" t="t"/>
              <a:pathLst>
                <a:path extrusionOk="0"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8"/>
            <p:cNvSpPr/>
            <p:nvPr/>
          </p:nvSpPr>
          <p:spPr>
            <a:xfrm>
              <a:off x="-3373653" y="414107"/>
              <a:ext cx="66636" cy="63602"/>
            </a:xfrm>
            <a:custGeom>
              <a:rect b="b" l="l" r="r" t="t"/>
              <a:pathLst>
                <a:path extrusionOk="0"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-4951965" y="823889"/>
              <a:ext cx="27940" cy="213360"/>
            </a:xfrm>
            <a:custGeom>
              <a:rect b="b" l="l" r="r" t="t"/>
              <a:pathLst>
                <a:path extrusionOk="0"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-4951965" y="1195999"/>
              <a:ext cx="27940" cy="384810"/>
            </a:xfrm>
            <a:custGeom>
              <a:rect b="b" l="l" r="r" t="t"/>
              <a:pathLst>
                <a:path extrusionOk="0"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-4951965" y="1664629"/>
              <a:ext cx="27940" cy="386080"/>
            </a:xfrm>
            <a:custGeom>
              <a:rect b="b" l="l" r="r" t="t"/>
              <a:pathLst>
                <a:path extrusionOk="0"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-2359895" y="1322999"/>
              <a:ext cx="27940" cy="618490"/>
            </a:xfrm>
            <a:custGeom>
              <a:rect b="b" l="l" r="r" t="t"/>
              <a:pathLst>
                <a:path extrusionOk="0"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-4924025" y="226198"/>
              <a:ext cx="2564130" cy="5182870"/>
            </a:xfrm>
            <a:custGeom>
              <a:rect b="b" l="l" r="r" t="t"/>
              <a:pathLst>
                <a:path extrusionOk="0"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3" name="Google Shape;423;p28"/>
          <p:cNvGrpSpPr/>
          <p:nvPr/>
        </p:nvGrpSpPr>
        <p:grpSpPr>
          <a:xfrm>
            <a:off x="5738626" y="158861"/>
            <a:ext cx="2439491" cy="4825770"/>
            <a:chOff x="-4951965" y="226198"/>
            <a:chExt cx="2620010" cy="5182870"/>
          </a:xfrm>
        </p:grpSpPr>
        <p:sp>
          <p:nvSpPr>
            <p:cNvPr id="424" name="Google Shape;424;p28"/>
            <p:cNvSpPr/>
            <p:nvPr/>
          </p:nvSpPr>
          <p:spPr>
            <a:xfrm>
              <a:off x="-4898625" y="251598"/>
              <a:ext cx="2513330" cy="5132070"/>
            </a:xfrm>
            <a:custGeom>
              <a:rect b="b" l="l" r="r" t="t"/>
              <a:pathLst>
                <a:path extrusionOk="0"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-4767821" y="379239"/>
              <a:ext cx="2251710" cy="4876800"/>
            </a:xfrm>
            <a:custGeom>
              <a:rect b="b" l="l" r="r" t="t"/>
              <a:pathLst>
                <a:path extrusionOk="0"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-3830555" y="424318"/>
              <a:ext cx="347980" cy="43180"/>
            </a:xfrm>
            <a:custGeom>
              <a:rect b="b" l="l" r="r" t="t"/>
              <a:pathLst>
                <a:path extrusionOk="0"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-3373653" y="414107"/>
              <a:ext cx="66636" cy="63602"/>
            </a:xfrm>
            <a:custGeom>
              <a:rect b="b" l="l" r="r" t="t"/>
              <a:pathLst>
                <a:path extrusionOk="0"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-4951965" y="823889"/>
              <a:ext cx="27940" cy="213360"/>
            </a:xfrm>
            <a:custGeom>
              <a:rect b="b" l="l" r="r" t="t"/>
              <a:pathLst>
                <a:path extrusionOk="0"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-4951965" y="1195999"/>
              <a:ext cx="27940" cy="384810"/>
            </a:xfrm>
            <a:custGeom>
              <a:rect b="b" l="l" r="r" t="t"/>
              <a:pathLst>
                <a:path extrusionOk="0"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-4951965" y="1664629"/>
              <a:ext cx="27940" cy="386080"/>
            </a:xfrm>
            <a:custGeom>
              <a:rect b="b" l="l" r="r" t="t"/>
              <a:pathLst>
                <a:path extrusionOk="0"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-2359895" y="1322999"/>
              <a:ext cx="27940" cy="618490"/>
            </a:xfrm>
            <a:custGeom>
              <a:rect b="b" l="l" r="r" t="t"/>
              <a:pathLst>
                <a:path extrusionOk="0"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-4924025" y="226198"/>
              <a:ext cx="2564130" cy="5182870"/>
            </a:xfrm>
            <a:custGeom>
              <a:rect b="b" l="l" r="r" t="t"/>
              <a:pathLst>
                <a:path extrusionOk="0"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3" name="Google Shape;433;p28"/>
          <p:cNvSpPr/>
          <p:nvPr/>
        </p:nvSpPr>
        <p:spPr>
          <a:xfrm>
            <a:off x="8420029" y="245708"/>
            <a:ext cx="1447657" cy="1447657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2F746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4" name="Google Shape;4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150" y="520550"/>
            <a:ext cx="1971675" cy="42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3976" y="687051"/>
            <a:ext cx="1888800" cy="3655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7938" y="624925"/>
            <a:ext cx="1634500" cy="4046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9"/>
          <p:cNvSpPr/>
          <p:nvPr/>
        </p:nvSpPr>
        <p:spPr>
          <a:xfrm rot="10800000">
            <a:off x="4749095" y="-399975"/>
            <a:ext cx="6391200" cy="6391200"/>
          </a:xfrm>
          <a:prstGeom prst="chord">
            <a:avLst>
              <a:gd fmla="val 14385217" name="adj1"/>
              <a:gd fmla="val 7208317" name="adj2"/>
            </a:avLst>
          </a:prstGeom>
          <a:solidFill>
            <a:srgbClr val="9AE17B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29"/>
          <p:cNvSpPr txBox="1"/>
          <p:nvPr>
            <p:ph type="title"/>
          </p:nvPr>
        </p:nvSpPr>
        <p:spPr>
          <a:xfrm>
            <a:off x="516600" y="1023700"/>
            <a:ext cx="3870000" cy="59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020"/>
                </a:solidFill>
              </a:rPr>
              <a:t>Buyer persona </a:t>
            </a:r>
            <a:r>
              <a:rPr lang="en">
                <a:solidFill>
                  <a:srgbClr val="202020"/>
                </a:solidFill>
              </a:rPr>
              <a:t> 4</a:t>
            </a:r>
            <a:endParaRPr>
              <a:solidFill>
                <a:srgbClr val="202020"/>
              </a:solidFill>
            </a:endParaRPr>
          </a:p>
        </p:txBody>
      </p:sp>
      <p:sp>
        <p:nvSpPr>
          <p:cNvPr id="443" name="Google Shape;443;p29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4" name="Google Shape;444;p29"/>
          <p:cNvSpPr txBox="1"/>
          <p:nvPr>
            <p:ph idx="1" type="subTitle"/>
          </p:nvPr>
        </p:nvSpPr>
        <p:spPr>
          <a:xfrm>
            <a:off x="516600" y="1847700"/>
            <a:ext cx="3679200" cy="26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>
                <a:solidFill>
                  <a:srgbClr val="000000"/>
                </a:solidFill>
              </a:rPr>
              <a:t>Sergi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45" name="Google Shape;44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5700" y="867600"/>
            <a:ext cx="3408300" cy="3408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46" name="Google Shape;446;p29"/>
          <p:cNvSpPr txBox="1"/>
          <p:nvPr>
            <p:ph idx="1" type="subTitle"/>
          </p:nvPr>
        </p:nvSpPr>
        <p:spPr>
          <a:xfrm>
            <a:off x="6309750" y="4378775"/>
            <a:ext cx="2260200" cy="26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400"/>
              <a:t>Do not worry! I do not exist!</a:t>
            </a:r>
            <a:endParaRPr sz="1400"/>
          </a:p>
        </p:txBody>
      </p:sp>
      <p:sp>
        <p:nvSpPr>
          <p:cNvPr id="447" name="Google Shape;447;p29"/>
          <p:cNvSpPr txBox="1"/>
          <p:nvPr>
            <p:ph idx="1" type="subTitle"/>
          </p:nvPr>
        </p:nvSpPr>
        <p:spPr>
          <a:xfrm>
            <a:off x="516600" y="2437650"/>
            <a:ext cx="3679200" cy="26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>
                <a:solidFill>
                  <a:srgbClr val="000000"/>
                </a:solidFill>
              </a:rPr>
              <a:t>40 años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48" name="Google Shape;448;p29"/>
          <p:cNvSpPr txBox="1"/>
          <p:nvPr>
            <p:ph idx="1" type="subTitle"/>
          </p:nvPr>
        </p:nvSpPr>
        <p:spPr>
          <a:xfrm>
            <a:off x="516600" y="3027600"/>
            <a:ext cx="3679200" cy="26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>
                <a:solidFill>
                  <a:srgbClr val="000000"/>
                </a:solidFill>
              </a:rPr>
              <a:t>Vive en Lleida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49" name="Google Shape;449;p29"/>
          <p:cNvSpPr txBox="1"/>
          <p:nvPr>
            <p:ph idx="1" type="subTitle"/>
          </p:nvPr>
        </p:nvSpPr>
        <p:spPr>
          <a:xfrm>
            <a:off x="516600" y="3617550"/>
            <a:ext cx="3679200" cy="26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>
                <a:solidFill>
                  <a:srgbClr val="000000"/>
                </a:solidFill>
              </a:rPr>
              <a:t>Salario medio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0"/>
          <p:cNvSpPr/>
          <p:nvPr/>
        </p:nvSpPr>
        <p:spPr>
          <a:xfrm>
            <a:off x="-2280548" y="4572782"/>
            <a:ext cx="1810639" cy="1810639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5" name="Google Shape;455;p30"/>
          <p:cNvGrpSpPr/>
          <p:nvPr/>
        </p:nvGrpSpPr>
        <p:grpSpPr>
          <a:xfrm>
            <a:off x="212251" y="158861"/>
            <a:ext cx="2439491" cy="4825770"/>
            <a:chOff x="-4951965" y="226198"/>
            <a:chExt cx="2620010" cy="5182870"/>
          </a:xfrm>
        </p:grpSpPr>
        <p:sp>
          <p:nvSpPr>
            <p:cNvPr id="456" name="Google Shape;456;p30"/>
            <p:cNvSpPr/>
            <p:nvPr/>
          </p:nvSpPr>
          <p:spPr>
            <a:xfrm>
              <a:off x="-4898625" y="251598"/>
              <a:ext cx="2513330" cy="5132070"/>
            </a:xfrm>
            <a:custGeom>
              <a:rect b="b" l="l" r="r" t="t"/>
              <a:pathLst>
                <a:path extrusionOk="0"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0"/>
            <p:cNvSpPr/>
            <p:nvPr/>
          </p:nvSpPr>
          <p:spPr>
            <a:xfrm>
              <a:off x="-4767821" y="379239"/>
              <a:ext cx="2251710" cy="4876800"/>
            </a:xfrm>
            <a:custGeom>
              <a:rect b="b" l="l" r="r" t="t"/>
              <a:pathLst>
                <a:path extrusionOk="0"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0"/>
            <p:cNvSpPr/>
            <p:nvPr/>
          </p:nvSpPr>
          <p:spPr>
            <a:xfrm>
              <a:off x="-3830555" y="424318"/>
              <a:ext cx="347980" cy="43180"/>
            </a:xfrm>
            <a:custGeom>
              <a:rect b="b" l="l" r="r" t="t"/>
              <a:pathLst>
                <a:path extrusionOk="0"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0"/>
            <p:cNvSpPr/>
            <p:nvPr/>
          </p:nvSpPr>
          <p:spPr>
            <a:xfrm>
              <a:off x="-3373653" y="414107"/>
              <a:ext cx="66636" cy="63602"/>
            </a:xfrm>
            <a:custGeom>
              <a:rect b="b" l="l" r="r" t="t"/>
              <a:pathLst>
                <a:path extrusionOk="0"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-4951965" y="823889"/>
              <a:ext cx="27940" cy="213360"/>
            </a:xfrm>
            <a:custGeom>
              <a:rect b="b" l="l" r="r" t="t"/>
              <a:pathLst>
                <a:path extrusionOk="0"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-4951965" y="1195999"/>
              <a:ext cx="27940" cy="384810"/>
            </a:xfrm>
            <a:custGeom>
              <a:rect b="b" l="l" r="r" t="t"/>
              <a:pathLst>
                <a:path extrusionOk="0"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0"/>
            <p:cNvSpPr/>
            <p:nvPr/>
          </p:nvSpPr>
          <p:spPr>
            <a:xfrm>
              <a:off x="-4951965" y="1664629"/>
              <a:ext cx="27940" cy="386080"/>
            </a:xfrm>
            <a:custGeom>
              <a:rect b="b" l="l" r="r" t="t"/>
              <a:pathLst>
                <a:path extrusionOk="0"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0"/>
            <p:cNvSpPr/>
            <p:nvPr/>
          </p:nvSpPr>
          <p:spPr>
            <a:xfrm>
              <a:off x="-2359895" y="1322999"/>
              <a:ext cx="27940" cy="618490"/>
            </a:xfrm>
            <a:custGeom>
              <a:rect b="b" l="l" r="r" t="t"/>
              <a:pathLst>
                <a:path extrusionOk="0"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0"/>
            <p:cNvSpPr/>
            <p:nvPr/>
          </p:nvSpPr>
          <p:spPr>
            <a:xfrm>
              <a:off x="-4924025" y="226198"/>
              <a:ext cx="2564130" cy="5182870"/>
            </a:xfrm>
            <a:custGeom>
              <a:rect b="b" l="l" r="r" t="t"/>
              <a:pathLst>
                <a:path extrusionOk="0"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5" name="Google Shape;465;p30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66" name="Google Shape;466;p30"/>
          <p:cNvGrpSpPr/>
          <p:nvPr/>
        </p:nvGrpSpPr>
        <p:grpSpPr>
          <a:xfrm>
            <a:off x="2975438" y="158849"/>
            <a:ext cx="2439491" cy="4825770"/>
            <a:chOff x="-4951965" y="226198"/>
            <a:chExt cx="2620010" cy="5182870"/>
          </a:xfrm>
        </p:grpSpPr>
        <p:sp>
          <p:nvSpPr>
            <p:cNvPr id="467" name="Google Shape;467;p30"/>
            <p:cNvSpPr/>
            <p:nvPr/>
          </p:nvSpPr>
          <p:spPr>
            <a:xfrm>
              <a:off x="-4898625" y="251598"/>
              <a:ext cx="2513330" cy="5132070"/>
            </a:xfrm>
            <a:custGeom>
              <a:rect b="b" l="l" r="r" t="t"/>
              <a:pathLst>
                <a:path extrusionOk="0"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0"/>
            <p:cNvSpPr/>
            <p:nvPr/>
          </p:nvSpPr>
          <p:spPr>
            <a:xfrm>
              <a:off x="-4767821" y="379239"/>
              <a:ext cx="2251710" cy="4876800"/>
            </a:xfrm>
            <a:custGeom>
              <a:rect b="b" l="l" r="r" t="t"/>
              <a:pathLst>
                <a:path extrusionOk="0"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0"/>
            <p:cNvSpPr/>
            <p:nvPr/>
          </p:nvSpPr>
          <p:spPr>
            <a:xfrm>
              <a:off x="-3830555" y="424318"/>
              <a:ext cx="347980" cy="43180"/>
            </a:xfrm>
            <a:custGeom>
              <a:rect b="b" l="l" r="r" t="t"/>
              <a:pathLst>
                <a:path extrusionOk="0"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0"/>
            <p:cNvSpPr/>
            <p:nvPr/>
          </p:nvSpPr>
          <p:spPr>
            <a:xfrm>
              <a:off x="-3373653" y="414107"/>
              <a:ext cx="66636" cy="63602"/>
            </a:xfrm>
            <a:custGeom>
              <a:rect b="b" l="l" r="r" t="t"/>
              <a:pathLst>
                <a:path extrusionOk="0"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0"/>
            <p:cNvSpPr/>
            <p:nvPr/>
          </p:nvSpPr>
          <p:spPr>
            <a:xfrm>
              <a:off x="-4951965" y="823889"/>
              <a:ext cx="27940" cy="213360"/>
            </a:xfrm>
            <a:custGeom>
              <a:rect b="b" l="l" r="r" t="t"/>
              <a:pathLst>
                <a:path extrusionOk="0"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0"/>
            <p:cNvSpPr/>
            <p:nvPr/>
          </p:nvSpPr>
          <p:spPr>
            <a:xfrm>
              <a:off x="-4951965" y="1195999"/>
              <a:ext cx="27940" cy="384810"/>
            </a:xfrm>
            <a:custGeom>
              <a:rect b="b" l="l" r="r" t="t"/>
              <a:pathLst>
                <a:path extrusionOk="0"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-4951965" y="1664629"/>
              <a:ext cx="27940" cy="386080"/>
            </a:xfrm>
            <a:custGeom>
              <a:rect b="b" l="l" r="r" t="t"/>
              <a:pathLst>
                <a:path extrusionOk="0"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-2359895" y="1322999"/>
              <a:ext cx="27940" cy="618490"/>
            </a:xfrm>
            <a:custGeom>
              <a:rect b="b" l="l" r="r" t="t"/>
              <a:pathLst>
                <a:path extrusionOk="0"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0"/>
            <p:cNvSpPr/>
            <p:nvPr/>
          </p:nvSpPr>
          <p:spPr>
            <a:xfrm>
              <a:off x="-4924025" y="226198"/>
              <a:ext cx="2564130" cy="5182870"/>
            </a:xfrm>
            <a:custGeom>
              <a:rect b="b" l="l" r="r" t="t"/>
              <a:pathLst>
                <a:path extrusionOk="0"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6" name="Google Shape;476;p30"/>
          <p:cNvGrpSpPr/>
          <p:nvPr/>
        </p:nvGrpSpPr>
        <p:grpSpPr>
          <a:xfrm>
            <a:off x="5738626" y="158861"/>
            <a:ext cx="2439491" cy="4825770"/>
            <a:chOff x="-4951965" y="226198"/>
            <a:chExt cx="2620010" cy="5182870"/>
          </a:xfrm>
        </p:grpSpPr>
        <p:sp>
          <p:nvSpPr>
            <p:cNvPr id="477" name="Google Shape;477;p30"/>
            <p:cNvSpPr/>
            <p:nvPr/>
          </p:nvSpPr>
          <p:spPr>
            <a:xfrm>
              <a:off x="-4898625" y="251598"/>
              <a:ext cx="2513330" cy="5132070"/>
            </a:xfrm>
            <a:custGeom>
              <a:rect b="b" l="l" r="r" t="t"/>
              <a:pathLst>
                <a:path extrusionOk="0"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0"/>
            <p:cNvSpPr/>
            <p:nvPr/>
          </p:nvSpPr>
          <p:spPr>
            <a:xfrm>
              <a:off x="-4767821" y="379239"/>
              <a:ext cx="2251710" cy="4876800"/>
            </a:xfrm>
            <a:custGeom>
              <a:rect b="b" l="l" r="r" t="t"/>
              <a:pathLst>
                <a:path extrusionOk="0"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0"/>
            <p:cNvSpPr/>
            <p:nvPr/>
          </p:nvSpPr>
          <p:spPr>
            <a:xfrm>
              <a:off x="-3830555" y="424318"/>
              <a:ext cx="347980" cy="43180"/>
            </a:xfrm>
            <a:custGeom>
              <a:rect b="b" l="l" r="r" t="t"/>
              <a:pathLst>
                <a:path extrusionOk="0"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0"/>
            <p:cNvSpPr/>
            <p:nvPr/>
          </p:nvSpPr>
          <p:spPr>
            <a:xfrm>
              <a:off x="-3373653" y="414107"/>
              <a:ext cx="66636" cy="63602"/>
            </a:xfrm>
            <a:custGeom>
              <a:rect b="b" l="l" r="r" t="t"/>
              <a:pathLst>
                <a:path extrusionOk="0"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0"/>
            <p:cNvSpPr/>
            <p:nvPr/>
          </p:nvSpPr>
          <p:spPr>
            <a:xfrm>
              <a:off x="-4951965" y="823889"/>
              <a:ext cx="27940" cy="213360"/>
            </a:xfrm>
            <a:custGeom>
              <a:rect b="b" l="l" r="r" t="t"/>
              <a:pathLst>
                <a:path extrusionOk="0"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0"/>
            <p:cNvSpPr/>
            <p:nvPr/>
          </p:nvSpPr>
          <p:spPr>
            <a:xfrm>
              <a:off x="-4951965" y="1195999"/>
              <a:ext cx="27940" cy="384810"/>
            </a:xfrm>
            <a:custGeom>
              <a:rect b="b" l="l" r="r" t="t"/>
              <a:pathLst>
                <a:path extrusionOk="0"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0"/>
            <p:cNvSpPr/>
            <p:nvPr/>
          </p:nvSpPr>
          <p:spPr>
            <a:xfrm>
              <a:off x="-4951965" y="1664629"/>
              <a:ext cx="27940" cy="386080"/>
            </a:xfrm>
            <a:custGeom>
              <a:rect b="b" l="l" r="r" t="t"/>
              <a:pathLst>
                <a:path extrusionOk="0"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0"/>
            <p:cNvSpPr/>
            <p:nvPr/>
          </p:nvSpPr>
          <p:spPr>
            <a:xfrm>
              <a:off x="-2359895" y="1322999"/>
              <a:ext cx="27940" cy="618490"/>
            </a:xfrm>
            <a:custGeom>
              <a:rect b="b" l="l" r="r" t="t"/>
              <a:pathLst>
                <a:path extrusionOk="0"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0"/>
            <p:cNvSpPr/>
            <p:nvPr/>
          </p:nvSpPr>
          <p:spPr>
            <a:xfrm>
              <a:off x="-4924025" y="226198"/>
              <a:ext cx="2564130" cy="5182870"/>
            </a:xfrm>
            <a:custGeom>
              <a:rect b="b" l="l" r="r" t="t"/>
              <a:pathLst>
                <a:path extrusionOk="0"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6" name="Google Shape;486;p30"/>
          <p:cNvSpPr/>
          <p:nvPr/>
        </p:nvSpPr>
        <p:spPr>
          <a:xfrm>
            <a:off x="8420029" y="245708"/>
            <a:ext cx="1447657" cy="1447657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2F746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963" y="521609"/>
            <a:ext cx="1572500" cy="422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1723" y="540213"/>
            <a:ext cx="1926937" cy="419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7412" y="913732"/>
            <a:ext cx="2101925" cy="3148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/>
          <p:nvPr/>
        </p:nvSpPr>
        <p:spPr>
          <a:xfrm>
            <a:off x="554913" y="2212800"/>
            <a:ext cx="434700" cy="387000"/>
          </a:xfrm>
          <a:prstGeom prst="triangle">
            <a:avLst>
              <a:gd fmla="val 50000" name="adj"/>
            </a:avLst>
          </a:prstGeom>
          <a:solidFill>
            <a:srgbClr val="2F74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3"/>
          <p:cNvSpPr/>
          <p:nvPr/>
        </p:nvSpPr>
        <p:spPr>
          <a:xfrm>
            <a:off x="554926" y="1505175"/>
            <a:ext cx="434700" cy="434700"/>
          </a:xfrm>
          <a:prstGeom prst="ellipse">
            <a:avLst/>
          </a:prstGeom>
          <a:solidFill>
            <a:srgbClr val="9AE1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3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71" name="Google Shape;71;p13"/>
          <p:cNvSpPr txBox="1"/>
          <p:nvPr/>
        </p:nvSpPr>
        <p:spPr>
          <a:xfrm>
            <a:off x="1536880" y="1599381"/>
            <a:ext cx="392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Visión global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72" name="Google Shape;72;p13"/>
          <p:cNvSpPr txBox="1"/>
          <p:nvPr/>
        </p:nvSpPr>
        <p:spPr>
          <a:xfrm>
            <a:off x="1536880" y="2283147"/>
            <a:ext cx="392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Segmentación clientes</a:t>
            </a:r>
            <a:endParaRPr sz="1600" u="sng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73" name="Google Shape;73;p13"/>
          <p:cNvSpPr txBox="1"/>
          <p:nvPr/>
        </p:nvSpPr>
        <p:spPr>
          <a:xfrm>
            <a:off x="1536880" y="2966928"/>
            <a:ext cx="392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Marketing plan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74" name="Google Shape;74;p13"/>
          <p:cNvSpPr/>
          <p:nvPr/>
        </p:nvSpPr>
        <p:spPr>
          <a:xfrm>
            <a:off x="554488" y="2872725"/>
            <a:ext cx="435578" cy="435578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9AE17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3"/>
          <p:cNvSpPr/>
          <p:nvPr/>
        </p:nvSpPr>
        <p:spPr>
          <a:xfrm>
            <a:off x="554913" y="3581225"/>
            <a:ext cx="434700" cy="387000"/>
          </a:xfrm>
          <a:prstGeom prst="triangle">
            <a:avLst>
              <a:gd fmla="val 50000" name="adj"/>
            </a:avLst>
          </a:prstGeom>
          <a:solidFill>
            <a:srgbClr val="2F74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3"/>
          <p:cNvSpPr txBox="1"/>
          <p:nvPr/>
        </p:nvSpPr>
        <p:spPr>
          <a:xfrm>
            <a:off x="1536880" y="3675431"/>
            <a:ext cx="392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Retorno de la inversión (ROI)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77" name="Google Shape;77;p13"/>
          <p:cNvSpPr txBox="1"/>
          <p:nvPr/>
        </p:nvSpPr>
        <p:spPr>
          <a:xfrm>
            <a:off x="1536880" y="4359197"/>
            <a:ext cx="392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Next Steps</a:t>
            </a:r>
            <a:endParaRPr sz="1600" u="sng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78" name="Google Shape;78;p13"/>
          <p:cNvSpPr/>
          <p:nvPr/>
        </p:nvSpPr>
        <p:spPr>
          <a:xfrm>
            <a:off x="554926" y="4241150"/>
            <a:ext cx="434700" cy="434700"/>
          </a:xfrm>
          <a:prstGeom prst="ellipse">
            <a:avLst/>
          </a:prstGeom>
          <a:solidFill>
            <a:srgbClr val="9AE1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1300" y="1940375"/>
            <a:ext cx="1818824" cy="16408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3"/>
          <p:cNvSpPr txBox="1"/>
          <p:nvPr>
            <p:ph idx="4294967295" type="ctrTitle"/>
          </p:nvPr>
        </p:nvSpPr>
        <p:spPr>
          <a:xfrm>
            <a:off x="5906675" y="2522125"/>
            <a:ext cx="2788800" cy="43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F746F"/>
                </a:solidFill>
              </a:rPr>
              <a:t>easyMoney</a:t>
            </a:r>
            <a:endParaRPr sz="3000">
              <a:solidFill>
                <a:srgbClr val="2F746F"/>
              </a:solidFill>
            </a:endParaRPr>
          </a:p>
        </p:txBody>
      </p:sp>
      <p:sp>
        <p:nvSpPr>
          <p:cNvPr id="81" name="Google Shape;81;p13"/>
          <p:cNvSpPr txBox="1"/>
          <p:nvPr>
            <p:ph idx="4294967295" type="ctrTitle"/>
          </p:nvPr>
        </p:nvSpPr>
        <p:spPr>
          <a:xfrm>
            <a:off x="5906675" y="2957725"/>
            <a:ext cx="3183900" cy="35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600">
                <a:solidFill>
                  <a:srgbClr val="9AE17B"/>
                </a:solidFill>
              </a:rPr>
              <a:t>Make your dreams come true</a:t>
            </a:r>
            <a:endParaRPr b="0" i="1" sz="1600">
              <a:solidFill>
                <a:srgbClr val="9AE17B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1"/>
          <p:cNvSpPr txBox="1"/>
          <p:nvPr/>
        </p:nvSpPr>
        <p:spPr>
          <a:xfrm>
            <a:off x="3171275" y="1368000"/>
            <a:ext cx="5281800" cy="24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solidFill>
                  <a:srgbClr val="2F746F"/>
                </a:solidFill>
                <a:latin typeface="Barlow"/>
                <a:ea typeface="Barlow"/>
                <a:cs typeface="Barlow"/>
                <a:sym typeface="Barlow"/>
              </a:rPr>
              <a:t>Cuentas - 6.398 </a:t>
            </a:r>
            <a:endParaRPr b="1" sz="4600">
              <a:solidFill>
                <a:srgbClr val="2F746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solidFill>
                  <a:srgbClr val="2F746F"/>
                </a:solidFill>
                <a:latin typeface="Barlow"/>
                <a:ea typeface="Barlow"/>
                <a:cs typeface="Barlow"/>
                <a:sym typeface="Barlow"/>
              </a:rPr>
              <a:t>Ahorro - 2.685</a:t>
            </a:r>
            <a:endParaRPr b="1" sz="4600">
              <a:solidFill>
                <a:srgbClr val="2F746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solidFill>
                  <a:srgbClr val="2F746F"/>
                </a:solidFill>
                <a:latin typeface="Barlow"/>
                <a:ea typeface="Barlow"/>
                <a:cs typeface="Barlow"/>
                <a:sym typeface="Barlow"/>
              </a:rPr>
              <a:t>Financiación - 917 </a:t>
            </a:r>
            <a:endParaRPr b="1" sz="4600">
              <a:solidFill>
                <a:srgbClr val="2F746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95" name="Google Shape;495;p31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6" name="Google Shape;496;p31"/>
          <p:cNvSpPr txBox="1"/>
          <p:nvPr/>
        </p:nvSpPr>
        <p:spPr>
          <a:xfrm rot="-5400000">
            <a:off x="1700425" y="2347875"/>
            <a:ext cx="2125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4"/>
                </a:solidFill>
                <a:latin typeface="Barlow"/>
                <a:ea typeface="Barlow"/>
                <a:cs typeface="Barlow"/>
                <a:sym typeface="Barlow"/>
              </a:rPr>
              <a:t>Recomendación</a:t>
            </a:r>
            <a:endParaRPr sz="500">
              <a:solidFill>
                <a:schemeClr val="accent4"/>
              </a:solidFill>
            </a:endParaRPr>
          </a:p>
        </p:txBody>
      </p:sp>
      <p:pic>
        <p:nvPicPr>
          <p:cNvPr id="497" name="Google Shape;49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025" y="1839388"/>
            <a:ext cx="1464724" cy="146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2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3" name="Google Shape;503;p32"/>
          <p:cNvSpPr/>
          <p:nvPr/>
        </p:nvSpPr>
        <p:spPr>
          <a:xfrm>
            <a:off x="8420029" y="245708"/>
            <a:ext cx="1447657" cy="1447657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9AE17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4" name="Google Shape;50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725" y="191150"/>
            <a:ext cx="8071275" cy="4761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9" name="Google Shape;509;p33"/>
          <p:cNvGrpSpPr/>
          <p:nvPr/>
        </p:nvGrpSpPr>
        <p:grpSpPr>
          <a:xfrm>
            <a:off x="513142" y="-90359"/>
            <a:ext cx="1908216" cy="5225404"/>
            <a:chOff x="1026284" y="-180719"/>
            <a:chExt cx="3816432" cy="10450808"/>
          </a:xfrm>
        </p:grpSpPr>
        <p:sp>
          <p:nvSpPr>
            <p:cNvPr id="510" name="Google Shape;510;p33"/>
            <p:cNvSpPr/>
            <p:nvPr/>
          </p:nvSpPr>
          <p:spPr>
            <a:xfrm>
              <a:off x="1026284" y="-180719"/>
              <a:ext cx="3814476" cy="10450808"/>
            </a:xfrm>
            <a:custGeom>
              <a:rect b="b" l="l" r="r" t="t"/>
              <a:pathLst>
                <a:path extrusionOk="0" h="10450808" w="10450619">
                  <a:moveTo>
                    <a:pt x="10450619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619" y="0"/>
                  </a:lnTo>
                  <a:lnTo>
                    <a:pt x="10450619" y="10450808"/>
                  </a:lnTo>
                  <a:close/>
                  <a:moveTo>
                    <a:pt x="14495" y="10436313"/>
                  </a:moveTo>
                  <a:lnTo>
                    <a:pt x="10436125" y="10436313"/>
                  </a:lnTo>
                  <a:lnTo>
                    <a:pt x="10436125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33"/>
            <p:cNvSpPr/>
            <p:nvPr/>
          </p:nvSpPr>
          <p:spPr>
            <a:xfrm>
              <a:off x="1033531" y="9306856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33"/>
            <p:cNvSpPr/>
            <p:nvPr/>
          </p:nvSpPr>
          <p:spPr>
            <a:xfrm>
              <a:off x="1033531" y="8358118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33"/>
            <p:cNvSpPr/>
            <p:nvPr/>
          </p:nvSpPr>
          <p:spPr>
            <a:xfrm>
              <a:off x="1033531" y="7409283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33"/>
            <p:cNvSpPr/>
            <p:nvPr/>
          </p:nvSpPr>
          <p:spPr>
            <a:xfrm>
              <a:off x="1033531" y="6460545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33"/>
            <p:cNvSpPr/>
            <p:nvPr/>
          </p:nvSpPr>
          <p:spPr>
            <a:xfrm>
              <a:off x="1033531" y="5511807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33"/>
            <p:cNvSpPr/>
            <p:nvPr/>
          </p:nvSpPr>
          <p:spPr>
            <a:xfrm>
              <a:off x="1033531" y="4563068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33"/>
            <p:cNvSpPr/>
            <p:nvPr/>
          </p:nvSpPr>
          <p:spPr>
            <a:xfrm>
              <a:off x="1033531" y="3614330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33"/>
            <p:cNvSpPr/>
            <p:nvPr/>
          </p:nvSpPr>
          <p:spPr>
            <a:xfrm>
              <a:off x="1033531" y="2665592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33"/>
            <p:cNvSpPr/>
            <p:nvPr/>
          </p:nvSpPr>
          <p:spPr>
            <a:xfrm>
              <a:off x="1033531" y="1716757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33"/>
            <p:cNvSpPr/>
            <p:nvPr/>
          </p:nvSpPr>
          <p:spPr>
            <a:xfrm>
              <a:off x="1033531" y="768019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33"/>
            <p:cNvSpPr/>
            <p:nvPr/>
          </p:nvSpPr>
          <p:spPr>
            <a:xfrm>
              <a:off x="4821265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33"/>
            <p:cNvSpPr/>
            <p:nvPr/>
          </p:nvSpPr>
          <p:spPr>
            <a:xfrm>
              <a:off x="3872543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33"/>
            <p:cNvSpPr/>
            <p:nvPr/>
          </p:nvSpPr>
          <p:spPr>
            <a:xfrm>
              <a:off x="2923726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33"/>
            <p:cNvSpPr/>
            <p:nvPr/>
          </p:nvSpPr>
          <p:spPr>
            <a:xfrm>
              <a:off x="1975005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5" name="Google Shape;525;p33"/>
          <p:cNvSpPr txBox="1"/>
          <p:nvPr>
            <p:ph type="title"/>
          </p:nvPr>
        </p:nvSpPr>
        <p:spPr>
          <a:xfrm>
            <a:off x="4578100" y="2097750"/>
            <a:ext cx="3679200" cy="705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Retorno de la inversión (ROI)</a:t>
            </a:r>
            <a:endParaRPr/>
          </a:p>
        </p:txBody>
      </p:sp>
      <p:sp>
        <p:nvSpPr>
          <p:cNvPr id="526" name="Google Shape;526;p33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7" name="Google Shape;527;p33"/>
          <p:cNvSpPr txBox="1"/>
          <p:nvPr>
            <p:ph idx="1" type="subTitle"/>
          </p:nvPr>
        </p:nvSpPr>
        <p:spPr>
          <a:xfrm>
            <a:off x="4578100" y="2944650"/>
            <a:ext cx="4041000" cy="26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¿Cuántos clientes conseguiremos convertir?</a:t>
            </a:r>
            <a:endParaRPr/>
          </a:p>
        </p:txBody>
      </p:sp>
      <p:sp>
        <p:nvSpPr>
          <p:cNvPr id="528" name="Google Shape;528;p33"/>
          <p:cNvSpPr/>
          <p:nvPr/>
        </p:nvSpPr>
        <p:spPr>
          <a:xfrm>
            <a:off x="1563185" y="3363592"/>
            <a:ext cx="1268700" cy="1180500"/>
          </a:xfrm>
          <a:prstGeom prst="rect">
            <a:avLst/>
          </a:prstGeom>
          <a:solidFill>
            <a:srgbClr val="9AE17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33"/>
          <p:cNvSpPr/>
          <p:nvPr/>
        </p:nvSpPr>
        <p:spPr>
          <a:xfrm>
            <a:off x="369100" y="1294000"/>
            <a:ext cx="1280160" cy="1280156"/>
          </a:xfrm>
          <a:custGeom>
            <a:rect b="b" l="l" r="r" t="t"/>
            <a:pathLst>
              <a:path extrusionOk="0" h="2438393" w="243840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rgbClr val="2F746F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0" name="Google Shape;5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3375" y="2196963"/>
            <a:ext cx="830900" cy="74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4"/>
          <p:cNvSpPr txBox="1"/>
          <p:nvPr/>
        </p:nvSpPr>
        <p:spPr>
          <a:xfrm>
            <a:off x="3859000" y="1799100"/>
            <a:ext cx="3583800" cy="14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2F746F"/>
                </a:solidFill>
                <a:latin typeface="Barlow"/>
                <a:ea typeface="Barlow"/>
                <a:cs typeface="Barlow"/>
                <a:sym typeface="Barlow"/>
              </a:rPr>
              <a:t>Cuentas  			</a:t>
            </a:r>
            <a:r>
              <a:rPr b="1" lang="en" sz="2800">
                <a:solidFill>
                  <a:srgbClr val="64C03F"/>
                </a:solidFill>
                <a:latin typeface="Barlow"/>
                <a:ea typeface="Barlow"/>
                <a:cs typeface="Barlow"/>
                <a:sym typeface="Barlow"/>
              </a:rPr>
              <a:t>+226</a:t>
            </a:r>
            <a:endParaRPr b="1" sz="2800">
              <a:solidFill>
                <a:srgbClr val="64C03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2F746F"/>
                </a:solidFill>
                <a:latin typeface="Barlow"/>
                <a:ea typeface="Barlow"/>
                <a:cs typeface="Barlow"/>
                <a:sym typeface="Barlow"/>
              </a:rPr>
              <a:t>Ahorro  				</a:t>
            </a:r>
            <a:r>
              <a:rPr b="1" lang="en" sz="2800">
                <a:solidFill>
                  <a:srgbClr val="64C03F"/>
                </a:solidFill>
                <a:latin typeface="Barlow"/>
                <a:ea typeface="Barlow"/>
                <a:cs typeface="Barlow"/>
                <a:sym typeface="Barlow"/>
              </a:rPr>
              <a:t>+18</a:t>
            </a:r>
            <a:endParaRPr b="1" sz="2800">
              <a:solidFill>
                <a:srgbClr val="64C03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2F746F"/>
                </a:solidFill>
                <a:latin typeface="Barlow"/>
                <a:ea typeface="Barlow"/>
                <a:cs typeface="Barlow"/>
                <a:sym typeface="Barlow"/>
              </a:rPr>
              <a:t>Financiación 		</a:t>
            </a:r>
            <a:r>
              <a:rPr b="1" lang="en" sz="2800">
                <a:solidFill>
                  <a:srgbClr val="64C03F"/>
                </a:solidFill>
                <a:latin typeface="Barlow"/>
                <a:ea typeface="Barlow"/>
                <a:cs typeface="Barlow"/>
                <a:sym typeface="Barlow"/>
              </a:rPr>
              <a:t>+ 3</a:t>
            </a:r>
            <a:endParaRPr b="1" sz="2800">
              <a:solidFill>
                <a:srgbClr val="64C03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36" name="Google Shape;536;p34"/>
          <p:cNvSpPr txBox="1"/>
          <p:nvPr/>
        </p:nvSpPr>
        <p:spPr>
          <a:xfrm>
            <a:off x="3408229" y="3986789"/>
            <a:ext cx="4541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457200" lvl="0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rgbClr val="64C03F"/>
                </a:solidFill>
                <a:latin typeface="Barlow"/>
                <a:ea typeface="Barlow"/>
                <a:cs typeface="Barlow"/>
                <a:sym typeface="Barlow"/>
              </a:rPr>
              <a:t>+3,1K</a:t>
            </a:r>
            <a:r>
              <a:rPr b="1" lang="en" sz="4100">
                <a:solidFill>
                  <a:srgbClr val="64C03F"/>
                </a:solidFill>
                <a:latin typeface="Barlow"/>
                <a:ea typeface="Barlow"/>
                <a:cs typeface="Barlow"/>
                <a:sym typeface="Barlow"/>
              </a:rPr>
              <a:t> €</a:t>
            </a:r>
            <a:endParaRPr sz="700">
              <a:solidFill>
                <a:srgbClr val="64C03F"/>
              </a:solidFill>
            </a:endParaRPr>
          </a:p>
        </p:txBody>
      </p:sp>
      <p:grpSp>
        <p:nvGrpSpPr>
          <p:cNvPr id="537" name="Google Shape;537;p34"/>
          <p:cNvGrpSpPr/>
          <p:nvPr/>
        </p:nvGrpSpPr>
        <p:grpSpPr>
          <a:xfrm>
            <a:off x="506479" y="4043319"/>
            <a:ext cx="1786503" cy="319247"/>
            <a:chOff x="-5645" y="-183"/>
            <a:chExt cx="1281290" cy="228966"/>
          </a:xfrm>
        </p:grpSpPr>
        <p:sp>
          <p:nvSpPr>
            <p:cNvPr id="538" name="Google Shape;538;p34"/>
            <p:cNvSpPr/>
            <p:nvPr/>
          </p:nvSpPr>
          <p:spPr>
            <a:xfrm>
              <a:off x="-5645" y="-183"/>
              <a:ext cx="1281290" cy="228966"/>
            </a:xfrm>
            <a:custGeom>
              <a:rect b="b" l="l" r="r" t="t"/>
              <a:pathLst>
                <a:path extrusionOk="0" h="228966" w="1281290">
                  <a:moveTo>
                    <a:pt x="119945" y="183"/>
                  </a:moveTo>
                  <a:lnTo>
                    <a:pt x="1161345" y="183"/>
                  </a:lnTo>
                  <a:cubicBezTo>
                    <a:pt x="1202302" y="0"/>
                    <a:pt x="1240227" y="21745"/>
                    <a:pt x="1260759" y="57185"/>
                  </a:cubicBezTo>
                  <a:cubicBezTo>
                    <a:pt x="1281290" y="92625"/>
                    <a:pt x="1281290" y="136341"/>
                    <a:pt x="1260759" y="171781"/>
                  </a:cubicBezTo>
                  <a:cubicBezTo>
                    <a:pt x="1240227" y="207221"/>
                    <a:pt x="1202302" y="228966"/>
                    <a:pt x="1161345" y="228783"/>
                  </a:cubicBezTo>
                  <a:lnTo>
                    <a:pt x="119945" y="228783"/>
                  </a:lnTo>
                  <a:cubicBezTo>
                    <a:pt x="78988" y="228966"/>
                    <a:pt x="41063" y="207221"/>
                    <a:pt x="20531" y="171781"/>
                  </a:cubicBezTo>
                  <a:cubicBezTo>
                    <a:pt x="0" y="136341"/>
                    <a:pt x="0" y="92625"/>
                    <a:pt x="20531" y="57185"/>
                  </a:cubicBezTo>
                  <a:cubicBezTo>
                    <a:pt x="41063" y="21745"/>
                    <a:pt x="78988" y="0"/>
                    <a:pt x="119945" y="1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4"/>
            <p:cNvSpPr/>
            <p:nvPr/>
          </p:nvSpPr>
          <p:spPr>
            <a:xfrm>
              <a:off x="-5645" y="-183"/>
              <a:ext cx="862190" cy="228966"/>
            </a:xfrm>
            <a:custGeom>
              <a:rect b="b" l="l" r="r" t="t"/>
              <a:pathLst>
                <a:path extrusionOk="0" h="228966" w="862190">
                  <a:moveTo>
                    <a:pt x="119945" y="183"/>
                  </a:moveTo>
                  <a:lnTo>
                    <a:pt x="742245" y="183"/>
                  </a:lnTo>
                  <a:cubicBezTo>
                    <a:pt x="783202" y="0"/>
                    <a:pt x="821127" y="21745"/>
                    <a:pt x="841659" y="57185"/>
                  </a:cubicBezTo>
                  <a:cubicBezTo>
                    <a:pt x="862190" y="92625"/>
                    <a:pt x="862190" y="136341"/>
                    <a:pt x="841659" y="171781"/>
                  </a:cubicBezTo>
                  <a:cubicBezTo>
                    <a:pt x="821127" y="207221"/>
                    <a:pt x="783202" y="228966"/>
                    <a:pt x="742245" y="228783"/>
                  </a:cubicBezTo>
                  <a:lnTo>
                    <a:pt x="119945" y="228783"/>
                  </a:lnTo>
                  <a:cubicBezTo>
                    <a:pt x="78988" y="228966"/>
                    <a:pt x="41063" y="207221"/>
                    <a:pt x="20531" y="171781"/>
                  </a:cubicBezTo>
                  <a:cubicBezTo>
                    <a:pt x="0" y="136341"/>
                    <a:pt x="0" y="92625"/>
                    <a:pt x="20531" y="57185"/>
                  </a:cubicBezTo>
                  <a:cubicBezTo>
                    <a:pt x="41063" y="21745"/>
                    <a:pt x="78988" y="0"/>
                    <a:pt x="119945" y="183"/>
                  </a:cubicBezTo>
                  <a:close/>
                </a:path>
              </a:pathLst>
            </a:custGeom>
            <a:solidFill>
              <a:srgbClr val="9AE1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0" name="Google Shape;540;p34"/>
          <p:cNvSpPr txBox="1"/>
          <p:nvPr>
            <p:ph idx="12" type="sldNum"/>
          </p:nvPr>
        </p:nvSpPr>
        <p:spPr>
          <a:xfrm>
            <a:off x="8389350" y="4756475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41" name="Google Shape;541;p34"/>
          <p:cNvGrpSpPr/>
          <p:nvPr/>
        </p:nvGrpSpPr>
        <p:grpSpPr>
          <a:xfrm>
            <a:off x="526325" y="2129450"/>
            <a:ext cx="1746936" cy="928367"/>
            <a:chOff x="17176" y="-45329"/>
            <a:chExt cx="2505645" cy="1331565"/>
          </a:xfrm>
        </p:grpSpPr>
        <p:sp>
          <p:nvSpPr>
            <p:cNvPr id="542" name="Google Shape;542;p34"/>
            <p:cNvSpPr/>
            <p:nvPr/>
          </p:nvSpPr>
          <p:spPr>
            <a:xfrm>
              <a:off x="17180" y="0"/>
              <a:ext cx="2505641" cy="1286225"/>
            </a:xfrm>
            <a:custGeom>
              <a:rect b="b" l="l" r="r" t="t"/>
              <a:pathLst>
                <a:path extrusionOk="0" h="1286225" w="2505641">
                  <a:moveTo>
                    <a:pt x="23148" y="952500"/>
                  </a:moveTo>
                  <a:cubicBezTo>
                    <a:pt x="167927" y="391772"/>
                    <a:pt x="673702" y="0"/>
                    <a:pt x="1252820" y="0"/>
                  </a:cubicBezTo>
                  <a:cubicBezTo>
                    <a:pt x="1831938" y="0"/>
                    <a:pt x="2337713" y="391772"/>
                    <a:pt x="2482492" y="952500"/>
                  </a:cubicBezTo>
                  <a:cubicBezTo>
                    <a:pt x="2505640" y="1040524"/>
                    <a:pt x="2479921" y="1134206"/>
                    <a:pt x="2415073" y="1198072"/>
                  </a:cubicBezTo>
                  <a:cubicBezTo>
                    <a:pt x="2350225" y="1261938"/>
                    <a:pt x="2256162" y="1286224"/>
                    <a:pt x="2168502" y="1261736"/>
                  </a:cubicBezTo>
                  <a:cubicBezTo>
                    <a:pt x="2080841" y="1237248"/>
                    <a:pt x="2012983" y="1167728"/>
                    <a:pt x="1990623" y="1079500"/>
                  </a:cubicBezTo>
                  <a:cubicBezTo>
                    <a:pt x="1903756" y="743063"/>
                    <a:pt x="1600291" y="508000"/>
                    <a:pt x="1252820" y="508000"/>
                  </a:cubicBezTo>
                  <a:cubicBezTo>
                    <a:pt x="905349" y="508000"/>
                    <a:pt x="601884" y="743063"/>
                    <a:pt x="515017" y="1079500"/>
                  </a:cubicBezTo>
                  <a:cubicBezTo>
                    <a:pt x="492657" y="1167728"/>
                    <a:pt x="424799" y="1237248"/>
                    <a:pt x="337138" y="1261736"/>
                  </a:cubicBezTo>
                  <a:cubicBezTo>
                    <a:pt x="249478" y="1286224"/>
                    <a:pt x="155414" y="1261938"/>
                    <a:pt x="90567" y="1198072"/>
                  </a:cubicBezTo>
                  <a:cubicBezTo>
                    <a:pt x="25719" y="1134206"/>
                    <a:pt x="0" y="1040524"/>
                    <a:pt x="23148" y="9525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4"/>
            <p:cNvSpPr/>
            <p:nvPr/>
          </p:nvSpPr>
          <p:spPr>
            <a:xfrm>
              <a:off x="17176" y="-45329"/>
              <a:ext cx="1822550" cy="1331565"/>
            </a:xfrm>
            <a:custGeom>
              <a:rect b="b" l="l" r="r" t="t"/>
              <a:pathLst>
                <a:path extrusionOk="0" h="1331565" w="1804505">
                  <a:moveTo>
                    <a:pt x="23148" y="997840"/>
                  </a:moveTo>
                  <a:cubicBezTo>
                    <a:pt x="108935" y="665589"/>
                    <a:pt x="325519" y="382193"/>
                    <a:pt x="623587" y="212178"/>
                  </a:cubicBezTo>
                  <a:cubicBezTo>
                    <a:pt x="921656" y="42163"/>
                    <a:pt x="1275837" y="0"/>
                    <a:pt x="1605488" y="95289"/>
                  </a:cubicBezTo>
                  <a:cubicBezTo>
                    <a:pt x="1693038" y="120172"/>
                    <a:pt x="1760581" y="189998"/>
                    <a:pt x="1782543" y="278325"/>
                  </a:cubicBezTo>
                  <a:cubicBezTo>
                    <a:pt x="1804505" y="366653"/>
                    <a:pt x="1777528" y="459980"/>
                    <a:pt x="1711827" y="522968"/>
                  </a:cubicBezTo>
                  <a:cubicBezTo>
                    <a:pt x="1646126" y="585955"/>
                    <a:pt x="1551744" y="608975"/>
                    <a:pt x="1464421" y="583309"/>
                  </a:cubicBezTo>
                  <a:cubicBezTo>
                    <a:pt x="1266630" y="526136"/>
                    <a:pt x="1054121" y="551434"/>
                    <a:pt x="875281" y="653443"/>
                  </a:cubicBezTo>
                  <a:cubicBezTo>
                    <a:pt x="696440" y="755452"/>
                    <a:pt x="566489" y="925490"/>
                    <a:pt x="515017" y="1124840"/>
                  </a:cubicBezTo>
                  <a:cubicBezTo>
                    <a:pt x="492657" y="1213068"/>
                    <a:pt x="424799" y="1282588"/>
                    <a:pt x="337138" y="1307076"/>
                  </a:cubicBezTo>
                  <a:cubicBezTo>
                    <a:pt x="249478" y="1331564"/>
                    <a:pt x="155414" y="1307278"/>
                    <a:pt x="90567" y="1243412"/>
                  </a:cubicBezTo>
                  <a:cubicBezTo>
                    <a:pt x="25719" y="1179546"/>
                    <a:pt x="0" y="1085864"/>
                    <a:pt x="23148" y="997840"/>
                  </a:cubicBezTo>
                  <a:close/>
                </a:path>
              </a:pathLst>
            </a:custGeom>
            <a:solidFill>
              <a:srgbClr val="9AE1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4" name="Google Shape;544;p34"/>
          <p:cNvGrpSpPr/>
          <p:nvPr/>
        </p:nvGrpSpPr>
        <p:grpSpPr>
          <a:xfrm>
            <a:off x="789267" y="503432"/>
            <a:ext cx="1483991" cy="1295680"/>
            <a:chOff x="660786" y="330681"/>
            <a:chExt cx="1682529" cy="1469025"/>
          </a:xfrm>
        </p:grpSpPr>
        <p:pic>
          <p:nvPicPr>
            <p:cNvPr id="545" name="Google Shape;545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0786" y="330681"/>
              <a:ext cx="302879" cy="69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" name="Google Shape;546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5286" y="330681"/>
              <a:ext cx="302879" cy="69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" name="Google Shape;547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50611" y="330681"/>
              <a:ext cx="302879" cy="69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" name="Google Shape;548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95524" y="330681"/>
              <a:ext cx="302879" cy="69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40436" y="330681"/>
              <a:ext cx="302879" cy="69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0" name="Google Shape;550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0786" y="1104206"/>
              <a:ext cx="302879" cy="69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1" name="Google Shape;551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96111" y="1104206"/>
              <a:ext cx="302879" cy="69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2" name="Google Shape;552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41024" y="1104206"/>
              <a:ext cx="302879" cy="69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3" name="Google Shape;553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85936" y="1104206"/>
              <a:ext cx="302879" cy="69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4" name="Google Shape;554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30849" y="1104206"/>
              <a:ext cx="302879" cy="695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5" name="Google Shape;555;p34"/>
          <p:cNvSpPr txBox="1"/>
          <p:nvPr/>
        </p:nvSpPr>
        <p:spPr>
          <a:xfrm>
            <a:off x="2674500" y="219375"/>
            <a:ext cx="5929200" cy="10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2F746F"/>
                </a:solidFill>
                <a:latin typeface="Barlow"/>
                <a:ea typeface="Barlow"/>
                <a:cs typeface="Barlow"/>
                <a:sym typeface="Barlow"/>
              </a:rPr>
              <a:t>Worst Case Scenario Junio ’19</a:t>
            </a:r>
            <a:endParaRPr sz="2900">
              <a:solidFill>
                <a:srgbClr val="2F746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64C03F"/>
                </a:solidFill>
                <a:latin typeface="Barlow"/>
                <a:ea typeface="Barlow"/>
                <a:cs typeface="Barlow"/>
                <a:sym typeface="Barlow"/>
              </a:rPr>
              <a:t>+250</a:t>
            </a:r>
            <a:r>
              <a:rPr b="1" lang="en" sz="3300">
                <a:solidFill>
                  <a:srgbClr val="2F746F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b="1" lang="en" sz="3300">
                <a:solidFill>
                  <a:srgbClr val="2F746F"/>
                </a:solidFill>
                <a:latin typeface="Barlow"/>
                <a:ea typeface="Barlow"/>
                <a:cs typeface="Barlow"/>
                <a:sym typeface="Barlow"/>
              </a:rPr>
              <a:t>altas</a:t>
            </a:r>
            <a:endParaRPr b="1" sz="3400">
              <a:solidFill>
                <a:srgbClr val="2F746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56" name="Google Shape;556;p34"/>
          <p:cNvSpPr/>
          <p:nvPr/>
        </p:nvSpPr>
        <p:spPr>
          <a:xfrm rot="5400000">
            <a:off x="5551200" y="2252825"/>
            <a:ext cx="175800" cy="2903400"/>
          </a:xfrm>
          <a:prstGeom prst="homePlate">
            <a:avLst>
              <a:gd fmla="val 100000" name="adj"/>
            </a:avLst>
          </a:prstGeom>
          <a:solidFill>
            <a:srgbClr val="2F74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34"/>
          <p:cNvSpPr/>
          <p:nvPr/>
        </p:nvSpPr>
        <p:spPr>
          <a:xfrm>
            <a:off x="3650250" y="1805125"/>
            <a:ext cx="172500" cy="15264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4"/>
          <p:cNvSpPr/>
          <p:nvPr/>
        </p:nvSpPr>
        <p:spPr>
          <a:xfrm>
            <a:off x="7442850" y="1805125"/>
            <a:ext cx="205800" cy="15264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5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4" name="Google Shape;564;p35"/>
          <p:cNvSpPr/>
          <p:nvPr/>
        </p:nvSpPr>
        <p:spPr>
          <a:xfrm>
            <a:off x="8420029" y="245708"/>
            <a:ext cx="1447657" cy="1447657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9AE17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5" name="Google Shape;565;p35"/>
          <p:cNvPicPr preferRelativeResize="0"/>
          <p:nvPr/>
        </p:nvPicPr>
        <p:blipFill rotWithShape="1">
          <a:blip r:embed="rId3">
            <a:alphaModFix/>
          </a:blip>
          <a:srcRect b="10976" l="0" r="0" t="0"/>
          <a:stretch/>
        </p:blipFill>
        <p:spPr>
          <a:xfrm>
            <a:off x="929800" y="445100"/>
            <a:ext cx="6995099" cy="4421049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6" name="Google Shape;56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5351" y="343599"/>
            <a:ext cx="719151" cy="64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1" name="Google Shape;571;p36"/>
          <p:cNvGrpSpPr/>
          <p:nvPr/>
        </p:nvGrpSpPr>
        <p:grpSpPr>
          <a:xfrm>
            <a:off x="513142" y="-90359"/>
            <a:ext cx="1908216" cy="5225404"/>
            <a:chOff x="1026284" y="-180719"/>
            <a:chExt cx="3816432" cy="10450808"/>
          </a:xfrm>
        </p:grpSpPr>
        <p:sp>
          <p:nvSpPr>
            <p:cNvPr id="572" name="Google Shape;572;p36"/>
            <p:cNvSpPr/>
            <p:nvPr/>
          </p:nvSpPr>
          <p:spPr>
            <a:xfrm>
              <a:off x="1026284" y="-180719"/>
              <a:ext cx="3814476" cy="10450808"/>
            </a:xfrm>
            <a:custGeom>
              <a:rect b="b" l="l" r="r" t="t"/>
              <a:pathLst>
                <a:path extrusionOk="0" h="10450808" w="10450619">
                  <a:moveTo>
                    <a:pt x="10450619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619" y="0"/>
                  </a:lnTo>
                  <a:lnTo>
                    <a:pt x="10450619" y="10450808"/>
                  </a:lnTo>
                  <a:close/>
                  <a:moveTo>
                    <a:pt x="14495" y="10436313"/>
                  </a:moveTo>
                  <a:lnTo>
                    <a:pt x="10436125" y="10436313"/>
                  </a:lnTo>
                  <a:lnTo>
                    <a:pt x="10436125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1033531" y="9306856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1033531" y="8358118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1033531" y="7409283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36"/>
            <p:cNvSpPr/>
            <p:nvPr/>
          </p:nvSpPr>
          <p:spPr>
            <a:xfrm>
              <a:off x="1033531" y="6460545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36"/>
            <p:cNvSpPr/>
            <p:nvPr/>
          </p:nvSpPr>
          <p:spPr>
            <a:xfrm>
              <a:off x="1033531" y="5511807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1033531" y="4563068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1033531" y="3614330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36"/>
            <p:cNvSpPr/>
            <p:nvPr/>
          </p:nvSpPr>
          <p:spPr>
            <a:xfrm>
              <a:off x="1033531" y="2665592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36"/>
            <p:cNvSpPr/>
            <p:nvPr/>
          </p:nvSpPr>
          <p:spPr>
            <a:xfrm>
              <a:off x="1033531" y="1716757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36"/>
            <p:cNvSpPr/>
            <p:nvPr/>
          </p:nvSpPr>
          <p:spPr>
            <a:xfrm>
              <a:off x="1033531" y="768019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36"/>
            <p:cNvSpPr/>
            <p:nvPr/>
          </p:nvSpPr>
          <p:spPr>
            <a:xfrm>
              <a:off x="4821265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36"/>
            <p:cNvSpPr/>
            <p:nvPr/>
          </p:nvSpPr>
          <p:spPr>
            <a:xfrm>
              <a:off x="3872543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36"/>
            <p:cNvSpPr/>
            <p:nvPr/>
          </p:nvSpPr>
          <p:spPr>
            <a:xfrm>
              <a:off x="2923726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36"/>
            <p:cNvSpPr/>
            <p:nvPr/>
          </p:nvSpPr>
          <p:spPr>
            <a:xfrm>
              <a:off x="1975005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7" name="Google Shape;587;p36"/>
          <p:cNvSpPr txBox="1"/>
          <p:nvPr>
            <p:ph type="title"/>
          </p:nvPr>
        </p:nvSpPr>
        <p:spPr>
          <a:xfrm>
            <a:off x="4578100" y="2097750"/>
            <a:ext cx="3679200" cy="705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</a:t>
            </a:r>
            <a:endParaRPr/>
          </a:p>
        </p:txBody>
      </p:sp>
      <p:sp>
        <p:nvSpPr>
          <p:cNvPr id="588" name="Google Shape;588;p36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9" name="Google Shape;589;p36"/>
          <p:cNvSpPr txBox="1"/>
          <p:nvPr>
            <p:ph idx="1" type="subTitle"/>
          </p:nvPr>
        </p:nvSpPr>
        <p:spPr>
          <a:xfrm>
            <a:off x="4578100" y="2944650"/>
            <a:ext cx="4041000" cy="26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¿</a:t>
            </a:r>
            <a:r>
              <a:rPr lang="en"/>
              <a:t>Cómo</a:t>
            </a:r>
            <a:r>
              <a:rPr lang="en"/>
              <a:t> podemos </a:t>
            </a:r>
            <a:r>
              <a:rPr lang="en"/>
              <a:t>mejorar nuestro trabajo</a:t>
            </a:r>
            <a:r>
              <a:rPr lang="en"/>
              <a:t>?</a:t>
            </a: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1563185" y="3363592"/>
            <a:ext cx="1268700" cy="1180500"/>
          </a:xfrm>
          <a:prstGeom prst="rect">
            <a:avLst/>
          </a:prstGeom>
          <a:solidFill>
            <a:srgbClr val="9AE17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6"/>
          <p:cNvSpPr/>
          <p:nvPr/>
        </p:nvSpPr>
        <p:spPr>
          <a:xfrm>
            <a:off x="369100" y="1294000"/>
            <a:ext cx="1280160" cy="1280156"/>
          </a:xfrm>
          <a:custGeom>
            <a:rect b="b" l="l" r="r" t="t"/>
            <a:pathLst>
              <a:path extrusionOk="0" h="2438393" w="243840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rgbClr val="2F746F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2" name="Google Shape;59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3375" y="2196963"/>
            <a:ext cx="830900" cy="74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7" name="Google Shape;597;p37"/>
          <p:cNvCxnSpPr/>
          <p:nvPr/>
        </p:nvCxnSpPr>
        <p:spPr>
          <a:xfrm>
            <a:off x="784094" y="2266588"/>
            <a:ext cx="1810200" cy="0"/>
          </a:xfrm>
          <a:prstGeom prst="straightConnector1">
            <a:avLst/>
          </a:prstGeom>
          <a:noFill/>
          <a:ln cap="rnd" cmpd="sng" w="9525">
            <a:solidFill>
              <a:schemeClr val="dk1">
                <a:alpha val="3882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98" name="Google Shape;598;p37"/>
          <p:cNvGrpSpPr/>
          <p:nvPr/>
        </p:nvGrpSpPr>
        <p:grpSpPr>
          <a:xfrm>
            <a:off x="514350" y="2664199"/>
            <a:ext cx="1682438" cy="1133306"/>
            <a:chOff x="0" y="-66675"/>
            <a:chExt cx="4486500" cy="3022149"/>
          </a:xfrm>
        </p:grpSpPr>
        <p:sp>
          <p:nvSpPr>
            <p:cNvPr id="599" name="Google Shape;599;p37"/>
            <p:cNvSpPr txBox="1"/>
            <p:nvPr/>
          </p:nvSpPr>
          <p:spPr>
            <a:xfrm>
              <a:off x="0" y="-66675"/>
              <a:ext cx="448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Datos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600" name="Google Shape;600;p37"/>
            <p:cNvSpPr txBox="1"/>
            <p:nvPr/>
          </p:nvSpPr>
          <p:spPr>
            <a:xfrm>
              <a:off x="0" y="1083774"/>
              <a:ext cx="4486500" cy="187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Datos históricos de campañas de marketing realizadas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601" name="Google Shape;601;p37"/>
          <p:cNvGrpSpPr/>
          <p:nvPr/>
        </p:nvGrpSpPr>
        <p:grpSpPr>
          <a:xfrm>
            <a:off x="2658629" y="2664199"/>
            <a:ext cx="1682438" cy="1391943"/>
            <a:chOff x="0" y="-66675"/>
            <a:chExt cx="4486500" cy="3711849"/>
          </a:xfrm>
        </p:grpSpPr>
        <p:sp>
          <p:nvSpPr>
            <p:cNvPr id="602" name="Google Shape;602;p37"/>
            <p:cNvSpPr txBox="1"/>
            <p:nvPr/>
          </p:nvSpPr>
          <p:spPr>
            <a:xfrm>
              <a:off x="0" y="-66675"/>
              <a:ext cx="448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Más datos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603" name="Google Shape;603;p37"/>
            <p:cNvSpPr txBox="1"/>
            <p:nvPr/>
          </p:nvSpPr>
          <p:spPr>
            <a:xfrm>
              <a:off x="0" y="1083774"/>
              <a:ext cx="4486500" cy="25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Granularidad sobre el proceso de compra/contratación de productos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604" name="Google Shape;604;p37"/>
          <p:cNvGrpSpPr/>
          <p:nvPr/>
        </p:nvGrpSpPr>
        <p:grpSpPr>
          <a:xfrm>
            <a:off x="6947188" y="2664199"/>
            <a:ext cx="1682438" cy="1133306"/>
            <a:chOff x="0" y="-66675"/>
            <a:chExt cx="4486500" cy="3022149"/>
          </a:xfrm>
        </p:grpSpPr>
        <p:sp>
          <p:nvSpPr>
            <p:cNvPr id="605" name="Google Shape;605;p37"/>
            <p:cNvSpPr txBox="1"/>
            <p:nvPr/>
          </p:nvSpPr>
          <p:spPr>
            <a:xfrm>
              <a:off x="0" y="-66675"/>
              <a:ext cx="448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Más datos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606" name="Google Shape;606;p37"/>
            <p:cNvSpPr txBox="1"/>
            <p:nvPr/>
          </p:nvSpPr>
          <p:spPr>
            <a:xfrm>
              <a:off x="0" y="1083774"/>
              <a:ext cx="4486500" cy="187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Datos históricos de los clientes para disponer de su origen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607" name="Google Shape;607;p37"/>
          <p:cNvGrpSpPr/>
          <p:nvPr/>
        </p:nvGrpSpPr>
        <p:grpSpPr>
          <a:xfrm>
            <a:off x="4802909" y="2664199"/>
            <a:ext cx="1682438" cy="1650468"/>
            <a:chOff x="0" y="-66675"/>
            <a:chExt cx="4486500" cy="4401249"/>
          </a:xfrm>
        </p:grpSpPr>
        <p:sp>
          <p:nvSpPr>
            <p:cNvPr id="608" name="Google Shape;608;p37"/>
            <p:cNvSpPr txBox="1"/>
            <p:nvPr/>
          </p:nvSpPr>
          <p:spPr>
            <a:xfrm>
              <a:off x="0" y="-66675"/>
              <a:ext cx="448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He dicho datos ya?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609" name="Google Shape;609;p37"/>
            <p:cNvSpPr txBox="1"/>
            <p:nvPr/>
          </p:nvSpPr>
          <p:spPr>
            <a:xfrm>
              <a:off x="0" y="1083774"/>
              <a:ext cx="4486500" cy="32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Información relevante sobre los clientes para su segmentación (estado civil, sector en el que trabaja, hijos, etc)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610" name="Google Shape;610;p37"/>
          <p:cNvSpPr/>
          <p:nvPr/>
        </p:nvSpPr>
        <p:spPr>
          <a:xfrm>
            <a:off x="514350" y="2166349"/>
            <a:ext cx="204978" cy="204978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2F746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1" name="Google Shape;611;p37"/>
          <p:cNvCxnSpPr/>
          <p:nvPr/>
        </p:nvCxnSpPr>
        <p:spPr>
          <a:xfrm>
            <a:off x="2928373" y="2266588"/>
            <a:ext cx="1810200" cy="0"/>
          </a:xfrm>
          <a:prstGeom prst="straightConnector1">
            <a:avLst/>
          </a:prstGeom>
          <a:noFill/>
          <a:ln cap="rnd" cmpd="sng" w="9525">
            <a:solidFill>
              <a:schemeClr val="dk1">
                <a:alpha val="3882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2" name="Google Shape;612;p37"/>
          <p:cNvCxnSpPr/>
          <p:nvPr/>
        </p:nvCxnSpPr>
        <p:spPr>
          <a:xfrm>
            <a:off x="5072653" y="2266588"/>
            <a:ext cx="1810200" cy="0"/>
          </a:xfrm>
          <a:prstGeom prst="straightConnector1">
            <a:avLst/>
          </a:prstGeom>
          <a:noFill/>
          <a:ln cap="rnd" cmpd="sng" w="9525">
            <a:solidFill>
              <a:schemeClr val="dk1">
                <a:alpha val="3882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3" name="Google Shape;613;p37"/>
          <p:cNvSpPr/>
          <p:nvPr/>
        </p:nvSpPr>
        <p:spPr>
          <a:xfrm>
            <a:off x="2658629" y="2166349"/>
            <a:ext cx="204978" cy="204978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2F746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7"/>
          <p:cNvSpPr/>
          <p:nvPr/>
        </p:nvSpPr>
        <p:spPr>
          <a:xfrm>
            <a:off x="4802909" y="2166349"/>
            <a:ext cx="204978" cy="204978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2F746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7"/>
          <p:cNvSpPr/>
          <p:nvPr/>
        </p:nvSpPr>
        <p:spPr>
          <a:xfrm>
            <a:off x="6947188" y="2168730"/>
            <a:ext cx="204978" cy="204978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2F746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7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617" name="Google Shape;617;p37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8" name="Google Shape;6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5175" y="498513"/>
            <a:ext cx="830900" cy="74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3" name="Google Shape;623;p38"/>
          <p:cNvGrpSpPr/>
          <p:nvPr/>
        </p:nvGrpSpPr>
        <p:grpSpPr>
          <a:xfrm>
            <a:off x="1552863" y="514350"/>
            <a:ext cx="6972300" cy="961134"/>
            <a:chOff x="0" y="0"/>
            <a:chExt cx="18592800" cy="2563025"/>
          </a:xfrm>
        </p:grpSpPr>
        <p:sp>
          <p:nvSpPr>
            <p:cNvPr id="624" name="Google Shape;624;p38"/>
            <p:cNvSpPr txBox="1"/>
            <p:nvPr/>
          </p:nvSpPr>
          <p:spPr>
            <a:xfrm>
              <a:off x="0" y="0"/>
              <a:ext cx="18592800" cy="168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1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Departamento Data Science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625" name="Google Shape;625;p38"/>
            <p:cNvSpPr txBox="1"/>
            <p:nvPr/>
          </p:nvSpPr>
          <p:spPr>
            <a:xfrm>
              <a:off x="0" y="1947425"/>
              <a:ext cx="16429800" cy="615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500">
                  <a:solidFill>
                    <a:srgbClr val="202020"/>
                  </a:solidFill>
                  <a:highlight>
                    <a:schemeClr val="lt2"/>
                  </a:highlight>
                  <a:latin typeface="Roboto"/>
                  <a:ea typeface="Roboto"/>
                  <a:cs typeface="Roboto"/>
                  <a:sym typeface="Roboto"/>
                </a:rPr>
                <a:t>In god we trust all others must bring data</a:t>
              </a:r>
              <a:endParaRPr i="1" sz="1600">
                <a:solidFill>
                  <a:schemeClr val="dk1"/>
                </a:solidFill>
                <a:highlight>
                  <a:schemeClr val="lt2"/>
                </a:highlight>
                <a:latin typeface="Barlow Medium"/>
                <a:ea typeface="Barlow Medium"/>
                <a:cs typeface="Barlow Medium"/>
                <a:sym typeface="Barlow Medium"/>
              </a:endParaRPr>
            </a:p>
          </p:txBody>
        </p:sp>
      </p:grpSp>
      <p:grpSp>
        <p:nvGrpSpPr>
          <p:cNvPr id="626" name="Google Shape;626;p38"/>
          <p:cNvGrpSpPr/>
          <p:nvPr/>
        </p:nvGrpSpPr>
        <p:grpSpPr>
          <a:xfrm>
            <a:off x="1604806" y="4101956"/>
            <a:ext cx="1214888" cy="513517"/>
            <a:chOff x="0" y="-19050"/>
            <a:chExt cx="3239700" cy="1369380"/>
          </a:xfrm>
        </p:grpSpPr>
        <p:sp>
          <p:nvSpPr>
            <p:cNvPr id="627" name="Google Shape;627;p38"/>
            <p:cNvSpPr txBox="1"/>
            <p:nvPr/>
          </p:nvSpPr>
          <p:spPr>
            <a:xfrm>
              <a:off x="0" y="-19050"/>
              <a:ext cx="32397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Junhao Xia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628" name="Google Shape;628;p38"/>
            <p:cNvSpPr txBox="1"/>
            <p:nvPr/>
          </p:nvSpPr>
          <p:spPr>
            <a:xfrm>
              <a:off x="0" y="816630"/>
              <a:ext cx="32397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Data Scientist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629" name="Google Shape;629;p38"/>
          <p:cNvGrpSpPr/>
          <p:nvPr/>
        </p:nvGrpSpPr>
        <p:grpSpPr>
          <a:xfrm>
            <a:off x="3302350" y="4101950"/>
            <a:ext cx="1449900" cy="793648"/>
            <a:chOff x="-313337" y="-19066"/>
            <a:chExt cx="3866400" cy="2116396"/>
          </a:xfrm>
        </p:grpSpPr>
        <p:sp>
          <p:nvSpPr>
            <p:cNvPr id="630" name="Google Shape;630;p38"/>
            <p:cNvSpPr txBox="1"/>
            <p:nvPr/>
          </p:nvSpPr>
          <p:spPr>
            <a:xfrm>
              <a:off x="-313337" y="-19066"/>
              <a:ext cx="38664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 </a:t>
              </a:r>
              <a:r>
                <a:rPr b="1" lang="en" sz="15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Marc Campmany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631" name="Google Shape;631;p38"/>
            <p:cNvSpPr txBox="1"/>
            <p:nvPr/>
          </p:nvSpPr>
          <p:spPr>
            <a:xfrm>
              <a:off x="0" y="816630"/>
              <a:ext cx="3239700" cy="128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Data Scientist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632" name="Google Shape;632;p38"/>
          <p:cNvGrpSpPr/>
          <p:nvPr/>
        </p:nvGrpSpPr>
        <p:grpSpPr>
          <a:xfrm>
            <a:off x="5066175" y="4101950"/>
            <a:ext cx="1669854" cy="793648"/>
            <a:chOff x="-540866" y="-19066"/>
            <a:chExt cx="3836100" cy="2116396"/>
          </a:xfrm>
        </p:grpSpPr>
        <p:sp>
          <p:nvSpPr>
            <p:cNvPr id="633" name="Google Shape;633;p38"/>
            <p:cNvSpPr txBox="1"/>
            <p:nvPr/>
          </p:nvSpPr>
          <p:spPr>
            <a:xfrm>
              <a:off x="-540866" y="-19066"/>
              <a:ext cx="383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 </a:t>
              </a:r>
              <a:r>
                <a:rPr b="1" lang="en" sz="15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Alejandro Miguel 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634" name="Google Shape;634;p38"/>
            <p:cNvSpPr txBox="1"/>
            <p:nvPr/>
          </p:nvSpPr>
          <p:spPr>
            <a:xfrm>
              <a:off x="-242677" y="816630"/>
              <a:ext cx="3239700" cy="128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Data Scientist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635" name="Google Shape;635;p38"/>
          <p:cNvGrpSpPr/>
          <p:nvPr/>
        </p:nvGrpSpPr>
        <p:grpSpPr>
          <a:xfrm>
            <a:off x="7049941" y="4101956"/>
            <a:ext cx="1214888" cy="793642"/>
            <a:chOff x="0" y="-19050"/>
            <a:chExt cx="3239700" cy="2116380"/>
          </a:xfrm>
        </p:grpSpPr>
        <p:sp>
          <p:nvSpPr>
            <p:cNvPr id="636" name="Google Shape;636;p38"/>
            <p:cNvSpPr txBox="1"/>
            <p:nvPr/>
          </p:nvSpPr>
          <p:spPr>
            <a:xfrm>
              <a:off x="0" y="-19050"/>
              <a:ext cx="32397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 u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 </a:t>
              </a:r>
              <a:r>
                <a:rPr b="1" lang="en" sz="15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Jordi Grau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637" name="Google Shape;637;p38"/>
            <p:cNvSpPr txBox="1"/>
            <p:nvPr/>
          </p:nvSpPr>
          <p:spPr>
            <a:xfrm>
              <a:off x="0" y="816630"/>
              <a:ext cx="3239700" cy="128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Data Scientist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638" name="Google Shape;638;p38"/>
          <p:cNvSpPr/>
          <p:nvPr/>
        </p:nvSpPr>
        <p:spPr>
          <a:xfrm>
            <a:off x="0" y="0"/>
            <a:ext cx="951300" cy="5143500"/>
          </a:xfrm>
          <a:prstGeom prst="rect">
            <a:avLst/>
          </a:prstGeom>
          <a:solidFill>
            <a:srgbClr val="2F746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9" name="Google Shape;639;p38"/>
          <p:cNvGrpSpPr/>
          <p:nvPr/>
        </p:nvGrpSpPr>
        <p:grpSpPr>
          <a:xfrm>
            <a:off x="-944609" y="-4"/>
            <a:ext cx="1891805" cy="5180466"/>
            <a:chOff x="1026284" y="-180719"/>
            <a:chExt cx="3816432" cy="10450808"/>
          </a:xfrm>
        </p:grpSpPr>
        <p:sp>
          <p:nvSpPr>
            <p:cNvPr id="640" name="Google Shape;640;p38"/>
            <p:cNvSpPr/>
            <p:nvPr/>
          </p:nvSpPr>
          <p:spPr>
            <a:xfrm>
              <a:off x="1026284" y="-180719"/>
              <a:ext cx="3814476" cy="10450808"/>
            </a:xfrm>
            <a:custGeom>
              <a:rect b="b" l="l" r="r" t="t"/>
              <a:pathLst>
                <a:path extrusionOk="0" h="10450808" w="10450619">
                  <a:moveTo>
                    <a:pt x="10450619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619" y="0"/>
                  </a:lnTo>
                  <a:lnTo>
                    <a:pt x="10450619" y="10450808"/>
                  </a:lnTo>
                  <a:close/>
                  <a:moveTo>
                    <a:pt x="14495" y="10436313"/>
                  </a:moveTo>
                  <a:lnTo>
                    <a:pt x="10436125" y="10436313"/>
                  </a:lnTo>
                  <a:lnTo>
                    <a:pt x="10436125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38"/>
            <p:cNvSpPr/>
            <p:nvPr/>
          </p:nvSpPr>
          <p:spPr>
            <a:xfrm>
              <a:off x="1033531" y="9306856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38"/>
            <p:cNvSpPr/>
            <p:nvPr/>
          </p:nvSpPr>
          <p:spPr>
            <a:xfrm>
              <a:off x="1033531" y="8358118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38"/>
            <p:cNvSpPr/>
            <p:nvPr/>
          </p:nvSpPr>
          <p:spPr>
            <a:xfrm>
              <a:off x="1033531" y="7409283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38"/>
            <p:cNvSpPr/>
            <p:nvPr/>
          </p:nvSpPr>
          <p:spPr>
            <a:xfrm>
              <a:off x="1033531" y="6460545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38"/>
            <p:cNvSpPr/>
            <p:nvPr/>
          </p:nvSpPr>
          <p:spPr>
            <a:xfrm>
              <a:off x="1033531" y="5511807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38"/>
            <p:cNvSpPr/>
            <p:nvPr/>
          </p:nvSpPr>
          <p:spPr>
            <a:xfrm>
              <a:off x="1033531" y="4563068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38"/>
            <p:cNvSpPr/>
            <p:nvPr/>
          </p:nvSpPr>
          <p:spPr>
            <a:xfrm>
              <a:off x="1033531" y="3614330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38"/>
            <p:cNvSpPr/>
            <p:nvPr/>
          </p:nvSpPr>
          <p:spPr>
            <a:xfrm>
              <a:off x="1033531" y="2665592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38"/>
            <p:cNvSpPr/>
            <p:nvPr/>
          </p:nvSpPr>
          <p:spPr>
            <a:xfrm>
              <a:off x="1033531" y="1716757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38"/>
            <p:cNvSpPr/>
            <p:nvPr/>
          </p:nvSpPr>
          <p:spPr>
            <a:xfrm>
              <a:off x="1033531" y="768019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38"/>
            <p:cNvSpPr/>
            <p:nvPr/>
          </p:nvSpPr>
          <p:spPr>
            <a:xfrm>
              <a:off x="4821265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38"/>
            <p:cNvSpPr/>
            <p:nvPr/>
          </p:nvSpPr>
          <p:spPr>
            <a:xfrm>
              <a:off x="3872543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38"/>
            <p:cNvSpPr/>
            <p:nvPr/>
          </p:nvSpPr>
          <p:spPr>
            <a:xfrm>
              <a:off x="2923726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38"/>
            <p:cNvSpPr/>
            <p:nvPr/>
          </p:nvSpPr>
          <p:spPr>
            <a:xfrm>
              <a:off x="1975005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5" name="Google Shape;655;p38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6" name="Google Shape;65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900" y="2529950"/>
            <a:ext cx="1317600" cy="1316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57" name="Google Shape;657;p38"/>
          <p:cNvPicPr preferRelativeResize="0"/>
          <p:nvPr/>
        </p:nvPicPr>
        <p:blipFill rotWithShape="1">
          <a:blip r:embed="rId4">
            <a:alphaModFix/>
          </a:blip>
          <a:srcRect b="0" l="1559" r="1569" t="0"/>
          <a:stretch/>
        </p:blipFill>
        <p:spPr>
          <a:xfrm>
            <a:off x="7049950" y="2509550"/>
            <a:ext cx="1317600" cy="1316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58" name="Google Shape;658;p38"/>
          <p:cNvPicPr preferRelativeResize="0"/>
          <p:nvPr/>
        </p:nvPicPr>
        <p:blipFill rotWithShape="1">
          <a:blip r:embed="rId5">
            <a:alphaModFix/>
          </a:blip>
          <a:srcRect b="0" l="3560" r="-3560" t="0"/>
          <a:stretch/>
        </p:blipFill>
        <p:spPr>
          <a:xfrm>
            <a:off x="3367913" y="2529500"/>
            <a:ext cx="1317600" cy="1317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59" name="Google Shape;65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9374" y="2509535"/>
            <a:ext cx="1316735" cy="1316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4" name="Google Shape;664;p39"/>
          <p:cNvGrpSpPr/>
          <p:nvPr/>
        </p:nvGrpSpPr>
        <p:grpSpPr>
          <a:xfrm>
            <a:off x="2022225" y="1913392"/>
            <a:ext cx="5099518" cy="1709233"/>
            <a:chOff x="-14" y="285750"/>
            <a:chExt cx="13598714" cy="4557955"/>
          </a:xfrm>
        </p:grpSpPr>
        <p:sp>
          <p:nvSpPr>
            <p:cNvPr id="665" name="Google Shape;665;p39"/>
            <p:cNvSpPr txBox="1"/>
            <p:nvPr/>
          </p:nvSpPr>
          <p:spPr>
            <a:xfrm>
              <a:off x="0" y="285750"/>
              <a:ext cx="13598700" cy="307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5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Gracias </a:t>
              </a:r>
              <a:r>
                <a:rPr b="1" lang="en" sz="75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!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666" name="Google Shape;666;p39"/>
            <p:cNvSpPr txBox="1"/>
            <p:nvPr/>
          </p:nvSpPr>
          <p:spPr>
            <a:xfrm>
              <a:off x="-14" y="3365905"/>
              <a:ext cx="13598700" cy="147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500">
                  <a:solidFill>
                    <a:srgbClr val="202020"/>
                  </a:solidFill>
                  <a:highlight>
                    <a:schemeClr val="lt2"/>
                  </a:highlight>
                  <a:latin typeface="Roboto"/>
                  <a:ea typeface="Roboto"/>
                  <a:cs typeface="Roboto"/>
                  <a:sym typeface="Roboto"/>
                </a:rPr>
                <a:t>La información es la gasolina del siglo XXI, y la ciencia de datos el motor de combustión</a:t>
              </a:r>
              <a:endParaRPr i="1" sz="700">
                <a:solidFill>
                  <a:schemeClr val="dk1"/>
                </a:solidFill>
                <a:highlight>
                  <a:schemeClr val="lt2"/>
                </a:highlight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667" name="Google Shape;667;p39"/>
          <p:cNvSpPr/>
          <p:nvPr/>
        </p:nvSpPr>
        <p:spPr>
          <a:xfrm rot="5400000">
            <a:off x="495030" y="3399051"/>
            <a:ext cx="1219200" cy="1219197"/>
          </a:xfrm>
          <a:custGeom>
            <a:rect b="b" l="l" r="r" t="t"/>
            <a:pathLst>
              <a:path extrusionOk="0" h="2438393" w="243840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rgbClr val="9AE17B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39"/>
          <p:cNvSpPr/>
          <p:nvPr/>
        </p:nvSpPr>
        <p:spPr>
          <a:xfrm>
            <a:off x="7322715" y="514350"/>
            <a:ext cx="1400232" cy="700708"/>
          </a:xfrm>
          <a:custGeom>
            <a:rect b="b" l="l" r="r" t="t"/>
            <a:pathLst>
              <a:path extrusionOk="0" h="1401415" w="2800464">
                <a:moveTo>
                  <a:pt x="2800465" y="0"/>
                </a:moveTo>
                <a:cubicBezTo>
                  <a:pt x="2800465" y="774093"/>
                  <a:pt x="2173142" y="1401416"/>
                  <a:pt x="1399049" y="1401416"/>
                </a:cubicBezTo>
                <a:cubicBezTo>
                  <a:pt x="624956" y="1401416"/>
                  <a:pt x="0" y="774093"/>
                  <a:pt x="0" y="0"/>
                </a:cubicBezTo>
                <a:lnTo>
                  <a:pt x="2800465" y="0"/>
                </a:lnTo>
                <a:close/>
              </a:path>
            </a:pathLst>
          </a:custGeom>
          <a:solidFill>
            <a:srgbClr val="2F746F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39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0" name="Google Shape;67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450" y="220425"/>
            <a:ext cx="1428350" cy="1288551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39"/>
          <p:cNvSpPr txBox="1"/>
          <p:nvPr>
            <p:ph idx="4294967295" type="ctrTitle"/>
          </p:nvPr>
        </p:nvSpPr>
        <p:spPr>
          <a:xfrm>
            <a:off x="1926035" y="693709"/>
            <a:ext cx="2190000" cy="34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F746F"/>
                </a:solidFill>
              </a:rPr>
              <a:t>easyMoney</a:t>
            </a:r>
            <a:endParaRPr sz="3000">
              <a:solidFill>
                <a:srgbClr val="2F746F"/>
              </a:solidFill>
            </a:endParaRPr>
          </a:p>
        </p:txBody>
      </p:sp>
      <p:sp>
        <p:nvSpPr>
          <p:cNvPr id="672" name="Google Shape;672;p39"/>
          <p:cNvSpPr txBox="1"/>
          <p:nvPr>
            <p:ph idx="4294967295" type="ctrTitle"/>
          </p:nvPr>
        </p:nvSpPr>
        <p:spPr>
          <a:xfrm>
            <a:off x="1926035" y="1095568"/>
            <a:ext cx="2500500" cy="27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600">
                <a:solidFill>
                  <a:srgbClr val="9AE17B"/>
                </a:solidFill>
              </a:rPr>
              <a:t>Make your dreams come true</a:t>
            </a:r>
            <a:endParaRPr b="0" i="1" sz="1600">
              <a:solidFill>
                <a:srgbClr val="9AE17B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0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8" name="Google Shape;678;p40"/>
          <p:cNvSpPr txBox="1"/>
          <p:nvPr>
            <p:ph idx="4294967295" type="body"/>
          </p:nvPr>
        </p:nvSpPr>
        <p:spPr>
          <a:xfrm>
            <a:off x="483550" y="352600"/>
            <a:ext cx="3162600" cy="140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679" name="Google Shape;67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425" y="1209500"/>
            <a:ext cx="6696530" cy="308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14"/>
          <p:cNvGrpSpPr/>
          <p:nvPr/>
        </p:nvGrpSpPr>
        <p:grpSpPr>
          <a:xfrm>
            <a:off x="513142" y="-90359"/>
            <a:ext cx="1908216" cy="5225404"/>
            <a:chOff x="1026284" y="-180719"/>
            <a:chExt cx="3816432" cy="10450808"/>
          </a:xfrm>
        </p:grpSpPr>
        <p:sp>
          <p:nvSpPr>
            <p:cNvPr id="87" name="Google Shape;87;p14"/>
            <p:cNvSpPr/>
            <p:nvPr/>
          </p:nvSpPr>
          <p:spPr>
            <a:xfrm>
              <a:off x="1026284" y="-180719"/>
              <a:ext cx="3814476" cy="10450808"/>
            </a:xfrm>
            <a:custGeom>
              <a:rect b="b" l="l" r="r" t="t"/>
              <a:pathLst>
                <a:path extrusionOk="0" h="10450808" w="10450619">
                  <a:moveTo>
                    <a:pt x="10450619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619" y="0"/>
                  </a:lnTo>
                  <a:lnTo>
                    <a:pt x="10450619" y="10450808"/>
                  </a:lnTo>
                  <a:close/>
                  <a:moveTo>
                    <a:pt x="14495" y="10436313"/>
                  </a:moveTo>
                  <a:lnTo>
                    <a:pt x="10436125" y="10436313"/>
                  </a:lnTo>
                  <a:lnTo>
                    <a:pt x="10436125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1033531" y="9306856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1033531" y="8358118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1033531" y="7409283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1033531" y="6460545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1033531" y="5511807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1033531" y="4563068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1033531" y="3614330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1033531" y="2665592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1033531" y="1716757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1033531" y="768019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4821265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3872543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2923726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1975005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14"/>
          <p:cNvSpPr txBox="1"/>
          <p:nvPr>
            <p:ph type="title"/>
          </p:nvPr>
        </p:nvSpPr>
        <p:spPr>
          <a:xfrm>
            <a:off x="4578100" y="2097750"/>
            <a:ext cx="3679200" cy="705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Visión global</a:t>
            </a:r>
            <a:endParaRPr/>
          </a:p>
        </p:txBody>
      </p:sp>
      <p:sp>
        <p:nvSpPr>
          <p:cNvPr id="103" name="Google Shape;103;p14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4"/>
          <p:cNvSpPr txBox="1"/>
          <p:nvPr>
            <p:ph idx="1" type="subTitle"/>
          </p:nvPr>
        </p:nvSpPr>
        <p:spPr>
          <a:xfrm>
            <a:off x="4578100" y="2944650"/>
            <a:ext cx="3679200" cy="26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¿Cuánto estamos vendiendo?</a:t>
            </a:r>
            <a:endParaRPr/>
          </a:p>
        </p:txBody>
      </p:sp>
      <p:sp>
        <p:nvSpPr>
          <p:cNvPr id="105" name="Google Shape;105;p14"/>
          <p:cNvSpPr/>
          <p:nvPr/>
        </p:nvSpPr>
        <p:spPr>
          <a:xfrm>
            <a:off x="1563185" y="3363592"/>
            <a:ext cx="1268700" cy="1180500"/>
          </a:xfrm>
          <a:prstGeom prst="rect">
            <a:avLst/>
          </a:prstGeom>
          <a:solidFill>
            <a:srgbClr val="9AE17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369100" y="1294000"/>
            <a:ext cx="1280160" cy="1280156"/>
          </a:xfrm>
          <a:custGeom>
            <a:rect b="b" l="l" r="r" t="t"/>
            <a:pathLst>
              <a:path extrusionOk="0" h="2438393" w="243840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rgbClr val="2F746F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Google Shape;10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3375" y="2196963"/>
            <a:ext cx="830900" cy="74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1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5" name="Google Shape;68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071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2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1" name="Google Shape;69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071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43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7" name="Google Shape;69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75" y="1085300"/>
            <a:ext cx="8839203" cy="1825684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43"/>
          <p:cNvSpPr txBox="1"/>
          <p:nvPr/>
        </p:nvSpPr>
        <p:spPr>
          <a:xfrm>
            <a:off x="1765025" y="479600"/>
            <a:ext cx="484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Distribucion edades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699" name="Google Shape;69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9800" y="3116484"/>
            <a:ext cx="2069582" cy="1927716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43"/>
          <p:cNvSpPr txBox="1"/>
          <p:nvPr/>
        </p:nvSpPr>
        <p:spPr>
          <a:xfrm>
            <a:off x="312500" y="3363425"/>
            <a:ext cx="484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Distribucion genero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4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6" name="Google Shape;70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25" y="1387850"/>
            <a:ext cx="8839203" cy="1831829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44"/>
          <p:cNvSpPr txBox="1"/>
          <p:nvPr/>
        </p:nvSpPr>
        <p:spPr>
          <a:xfrm>
            <a:off x="1765025" y="479600"/>
            <a:ext cx="484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Estacionalidad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5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3" name="Google Shape;71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7725" y="1329025"/>
            <a:ext cx="8839198" cy="2176294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45"/>
          <p:cNvSpPr txBox="1"/>
          <p:nvPr/>
        </p:nvSpPr>
        <p:spPr>
          <a:xfrm>
            <a:off x="1765025" y="479600"/>
            <a:ext cx="484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Distribucion genero / producto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6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0" name="Google Shape;72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876" y="464575"/>
            <a:ext cx="4064700" cy="418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7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6" name="Google Shape;72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929448" cy="444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48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2" name="Google Shape;73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4175"/>
            <a:ext cx="8839200" cy="2614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/>
          <p:nvPr/>
        </p:nvSpPr>
        <p:spPr>
          <a:xfrm>
            <a:off x="-950541" y="2818631"/>
            <a:ext cx="1810639" cy="1810639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2F746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5"/>
          <p:cNvSpPr/>
          <p:nvPr/>
        </p:nvSpPr>
        <p:spPr>
          <a:xfrm>
            <a:off x="7644724" y="246050"/>
            <a:ext cx="1359408" cy="1359404"/>
          </a:xfrm>
          <a:custGeom>
            <a:rect b="b" l="l" r="r" t="t"/>
            <a:pathLst>
              <a:path extrusionOk="0" h="2438393" w="243840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rgbClr val="9AE17B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5387948" y="1172050"/>
            <a:ext cx="19473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arlow Medium"/>
                <a:ea typeface="Barlow Medium"/>
                <a:cs typeface="Barlow Medium"/>
                <a:sym typeface="Barlow Medium"/>
              </a:rPr>
              <a:t>2019 YTD</a:t>
            </a:r>
            <a:endParaRPr sz="2000">
              <a:solidFill>
                <a:srgbClr val="000000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3352245" y="1172050"/>
            <a:ext cx="19473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2018</a:t>
            </a:r>
            <a:endParaRPr sz="2000">
              <a:solidFill>
                <a:srgbClr val="000000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grpSp>
        <p:nvGrpSpPr>
          <p:cNvPr id="116" name="Google Shape;116;p15"/>
          <p:cNvGrpSpPr/>
          <p:nvPr/>
        </p:nvGrpSpPr>
        <p:grpSpPr>
          <a:xfrm>
            <a:off x="1316547" y="3930885"/>
            <a:ext cx="6018701" cy="698400"/>
            <a:chOff x="457122" y="3889335"/>
            <a:chExt cx="6018701" cy="698400"/>
          </a:xfrm>
        </p:grpSpPr>
        <p:sp>
          <p:nvSpPr>
            <p:cNvPr id="117" name="Google Shape;117;p15"/>
            <p:cNvSpPr/>
            <p:nvPr/>
          </p:nvSpPr>
          <p:spPr>
            <a:xfrm flipH="1">
              <a:off x="457122" y="3889335"/>
              <a:ext cx="1947300" cy="698400"/>
            </a:xfrm>
            <a:prstGeom prst="homePlate">
              <a:avLst>
                <a:gd fmla="val 50000" name="adj"/>
              </a:avLst>
            </a:prstGeom>
            <a:solidFill>
              <a:srgbClr val="2F74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4528524" y="3889335"/>
              <a:ext cx="1947300" cy="698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2F746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5"/>
            <p:cNvSpPr txBox="1"/>
            <p:nvPr/>
          </p:nvSpPr>
          <p:spPr>
            <a:xfrm>
              <a:off x="1026565" y="4060335"/>
              <a:ext cx="1010100" cy="35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Clientes únicos</a:t>
              </a:r>
              <a:endParaRPr sz="2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0" name="Google Shape;120;p15"/>
            <p:cNvSpPr txBox="1"/>
            <p:nvPr/>
          </p:nvSpPr>
          <p:spPr>
            <a:xfrm flipH="1">
              <a:off x="4783606" y="3977235"/>
              <a:ext cx="1437000" cy="5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Roboto"/>
                  <a:ea typeface="Roboto"/>
                  <a:cs typeface="Roboto"/>
                  <a:sym typeface="Roboto"/>
                </a:rPr>
                <a:t>448,035</a:t>
              </a:r>
              <a:endParaRPr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2492871" y="3889335"/>
              <a:ext cx="1947300" cy="698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64C0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5"/>
            <p:cNvSpPr txBox="1"/>
            <p:nvPr/>
          </p:nvSpPr>
          <p:spPr>
            <a:xfrm flipH="1">
              <a:off x="2668368" y="3977235"/>
              <a:ext cx="1596300" cy="5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Roboto"/>
                  <a:ea typeface="Roboto"/>
                  <a:cs typeface="Roboto"/>
                  <a:sym typeface="Roboto"/>
                </a:rPr>
                <a:t>428,452</a:t>
              </a:r>
              <a:endParaRPr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3" name="Google Shape;123;p15"/>
          <p:cNvGrpSpPr/>
          <p:nvPr/>
        </p:nvGrpSpPr>
        <p:grpSpPr>
          <a:xfrm>
            <a:off x="1316547" y="3155644"/>
            <a:ext cx="6018701" cy="698400"/>
            <a:chOff x="457122" y="3114094"/>
            <a:chExt cx="6018701" cy="698400"/>
          </a:xfrm>
        </p:grpSpPr>
        <p:sp>
          <p:nvSpPr>
            <p:cNvPr id="124" name="Google Shape;124;p15"/>
            <p:cNvSpPr/>
            <p:nvPr/>
          </p:nvSpPr>
          <p:spPr>
            <a:xfrm flipH="1">
              <a:off x="457122" y="3114094"/>
              <a:ext cx="1947300" cy="698400"/>
            </a:xfrm>
            <a:prstGeom prst="homePlate">
              <a:avLst>
                <a:gd fmla="val 50000" name="adj"/>
              </a:avLst>
            </a:prstGeom>
            <a:solidFill>
              <a:srgbClr val="9AE1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4528524" y="3114094"/>
              <a:ext cx="1947300" cy="698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2F746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5"/>
            <p:cNvSpPr txBox="1"/>
            <p:nvPr/>
          </p:nvSpPr>
          <p:spPr>
            <a:xfrm>
              <a:off x="790155" y="3285113"/>
              <a:ext cx="1557900" cy="35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Altas Clientes nuevos</a:t>
              </a:r>
              <a:endParaRPr sz="2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7" name="Google Shape;127;p15"/>
            <p:cNvSpPr txBox="1"/>
            <p:nvPr/>
          </p:nvSpPr>
          <p:spPr>
            <a:xfrm flipH="1">
              <a:off x="4783606" y="3201994"/>
              <a:ext cx="1437000" cy="5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11,912</a:t>
              </a:r>
              <a:endParaRPr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2492871" y="3114094"/>
              <a:ext cx="1947300" cy="698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64C0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5"/>
            <p:cNvSpPr txBox="1"/>
            <p:nvPr/>
          </p:nvSpPr>
          <p:spPr>
            <a:xfrm flipH="1">
              <a:off x="2747953" y="3201994"/>
              <a:ext cx="1437000" cy="5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42,681</a:t>
              </a:r>
              <a:endParaRPr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0" name="Google Shape;130;p15"/>
          <p:cNvGrpSpPr/>
          <p:nvPr/>
        </p:nvGrpSpPr>
        <p:grpSpPr>
          <a:xfrm>
            <a:off x="1316547" y="2380441"/>
            <a:ext cx="6018701" cy="698400"/>
            <a:chOff x="457122" y="2338891"/>
            <a:chExt cx="6018701" cy="698400"/>
          </a:xfrm>
        </p:grpSpPr>
        <p:sp>
          <p:nvSpPr>
            <p:cNvPr id="131" name="Google Shape;131;p15"/>
            <p:cNvSpPr/>
            <p:nvPr/>
          </p:nvSpPr>
          <p:spPr>
            <a:xfrm flipH="1">
              <a:off x="457122" y="2338891"/>
              <a:ext cx="1947300" cy="698400"/>
            </a:xfrm>
            <a:prstGeom prst="homePlate">
              <a:avLst>
                <a:gd fmla="val 50000" name="adj"/>
              </a:avLst>
            </a:prstGeom>
            <a:solidFill>
              <a:srgbClr val="64C0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4528524" y="2338891"/>
              <a:ext cx="1947300" cy="698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2F746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5"/>
            <p:cNvSpPr txBox="1"/>
            <p:nvPr/>
          </p:nvSpPr>
          <p:spPr>
            <a:xfrm>
              <a:off x="992965" y="2509891"/>
              <a:ext cx="1010100" cy="35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Altas</a:t>
              </a:r>
              <a:endParaRPr sz="2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4" name="Google Shape;134;p15"/>
            <p:cNvSpPr txBox="1"/>
            <p:nvPr/>
          </p:nvSpPr>
          <p:spPr>
            <a:xfrm>
              <a:off x="4783639" y="2426791"/>
              <a:ext cx="1437000" cy="5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71,462</a:t>
              </a:r>
              <a:endParaRPr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2492871" y="2338891"/>
              <a:ext cx="1947300" cy="698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64C0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5"/>
            <p:cNvSpPr txBox="1"/>
            <p:nvPr/>
          </p:nvSpPr>
          <p:spPr>
            <a:xfrm>
              <a:off x="2747987" y="2426791"/>
              <a:ext cx="1437000" cy="5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134,935</a:t>
              </a:r>
              <a:endParaRPr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7" name="Google Shape;137;p15"/>
          <p:cNvGrpSpPr/>
          <p:nvPr/>
        </p:nvGrpSpPr>
        <p:grpSpPr>
          <a:xfrm>
            <a:off x="1316547" y="1605239"/>
            <a:ext cx="6018701" cy="698400"/>
            <a:chOff x="457122" y="1563689"/>
            <a:chExt cx="6018701" cy="698400"/>
          </a:xfrm>
        </p:grpSpPr>
        <p:sp>
          <p:nvSpPr>
            <p:cNvPr id="138" name="Google Shape;138;p15"/>
            <p:cNvSpPr/>
            <p:nvPr/>
          </p:nvSpPr>
          <p:spPr>
            <a:xfrm flipH="1">
              <a:off x="457122" y="1563689"/>
              <a:ext cx="1947300" cy="698400"/>
            </a:xfrm>
            <a:prstGeom prst="homePlate">
              <a:avLst>
                <a:gd fmla="val 50000" name="adj"/>
              </a:avLst>
            </a:prstGeom>
            <a:solidFill>
              <a:srgbClr val="9AE1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4528524" y="1563689"/>
              <a:ext cx="1947300" cy="698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2F746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5"/>
            <p:cNvSpPr txBox="1"/>
            <p:nvPr/>
          </p:nvSpPr>
          <p:spPr>
            <a:xfrm>
              <a:off x="732955" y="1734700"/>
              <a:ext cx="1541100" cy="35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Revenue</a:t>
              </a:r>
              <a:endParaRPr sz="2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2492871" y="1563689"/>
              <a:ext cx="1947300" cy="698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64C0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5"/>
            <p:cNvSpPr txBox="1"/>
            <p:nvPr/>
          </p:nvSpPr>
          <p:spPr>
            <a:xfrm>
              <a:off x="2747987" y="1651589"/>
              <a:ext cx="1437000" cy="5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5,397,400 €</a:t>
              </a:r>
              <a:endParaRPr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3" name="Google Shape;143;p15"/>
            <p:cNvSpPr txBox="1"/>
            <p:nvPr/>
          </p:nvSpPr>
          <p:spPr>
            <a:xfrm>
              <a:off x="4783639" y="1651589"/>
              <a:ext cx="1437000" cy="5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2,858,480 €</a:t>
              </a:r>
              <a:endParaRPr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44" name="Google Shape;14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76200"/>
            <a:ext cx="1325598" cy="11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5"/>
          <p:cNvSpPr txBox="1"/>
          <p:nvPr>
            <p:ph idx="4294967295" type="ctrTitle"/>
          </p:nvPr>
        </p:nvSpPr>
        <p:spPr>
          <a:xfrm>
            <a:off x="1501319" y="347792"/>
            <a:ext cx="20325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F746F"/>
                </a:solidFill>
              </a:rPr>
              <a:t>easyMoney</a:t>
            </a:r>
            <a:endParaRPr sz="3000">
              <a:solidFill>
                <a:srgbClr val="2F746F"/>
              </a:solidFill>
            </a:endParaRPr>
          </a:p>
        </p:txBody>
      </p:sp>
      <p:sp>
        <p:nvSpPr>
          <p:cNvPr id="146" name="Google Shape;146;p15"/>
          <p:cNvSpPr txBox="1"/>
          <p:nvPr>
            <p:ph idx="4294967295" type="ctrTitle"/>
          </p:nvPr>
        </p:nvSpPr>
        <p:spPr>
          <a:xfrm>
            <a:off x="1501327" y="768337"/>
            <a:ext cx="3212700" cy="25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600">
                <a:solidFill>
                  <a:srgbClr val="9AE17B"/>
                </a:solidFill>
              </a:rPr>
              <a:t>Make your dreams come true</a:t>
            </a:r>
            <a:endParaRPr b="0" i="1" sz="1600">
              <a:solidFill>
                <a:srgbClr val="9AE17B"/>
              </a:solidFill>
            </a:endParaRPr>
          </a:p>
        </p:txBody>
      </p:sp>
    </p:spTree>
  </p:cSld>
  <p:clrMapOvr>
    <a:masterClrMapping/>
  </p:clrMapOvr>
  <mc:AlternateContent>
    <mc:Choice Requires="p14">
      <p:transition p14:dur="100">
        <p:fade thruBlk="1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2" name="Google Shape;15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1050" y="188900"/>
            <a:ext cx="5154350" cy="240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6"/>
          <p:cNvSpPr txBox="1"/>
          <p:nvPr/>
        </p:nvSpPr>
        <p:spPr>
          <a:xfrm>
            <a:off x="128750" y="588988"/>
            <a:ext cx="35223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9AE17B"/>
                </a:solidFill>
                <a:latin typeface="Barlow"/>
                <a:ea typeface="Barlow"/>
                <a:cs typeface="Barlow"/>
                <a:sym typeface="Barlow"/>
              </a:rPr>
              <a:t>Altas y bajas por mes</a:t>
            </a:r>
            <a:endParaRPr sz="100">
              <a:solidFill>
                <a:srgbClr val="9AE17B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54" name="Google Shape;154;p16"/>
          <p:cNvSpPr txBox="1"/>
          <p:nvPr/>
        </p:nvSpPr>
        <p:spPr>
          <a:xfrm>
            <a:off x="5213025" y="3113213"/>
            <a:ext cx="3522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rgbClr val="2F746F"/>
                </a:solidFill>
                <a:latin typeface="Barlow"/>
                <a:ea typeface="Barlow"/>
                <a:cs typeface="Barlow"/>
                <a:sym typeface="Barlow"/>
              </a:rPr>
              <a:t>Revenue por mes</a:t>
            </a:r>
            <a:endParaRPr sz="100">
              <a:solidFill>
                <a:srgbClr val="2F746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150" y="2673099"/>
            <a:ext cx="4830663" cy="225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1" name="Google Shape;161;p17"/>
          <p:cNvPicPr preferRelativeResize="0"/>
          <p:nvPr/>
        </p:nvPicPr>
        <p:blipFill rotWithShape="1">
          <a:blip r:embed="rId3">
            <a:alphaModFix/>
          </a:blip>
          <a:srcRect b="10055" l="0" r="0" t="0"/>
          <a:stretch/>
        </p:blipFill>
        <p:spPr>
          <a:xfrm>
            <a:off x="479400" y="431624"/>
            <a:ext cx="7808375" cy="4500026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2" name="Google Shape;162;p17"/>
          <p:cNvSpPr/>
          <p:nvPr/>
        </p:nvSpPr>
        <p:spPr>
          <a:xfrm>
            <a:off x="8420029" y="245708"/>
            <a:ext cx="1447657" cy="1447657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9AE17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401" y="1280049"/>
            <a:ext cx="719151" cy="64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18"/>
          <p:cNvGrpSpPr/>
          <p:nvPr/>
        </p:nvGrpSpPr>
        <p:grpSpPr>
          <a:xfrm>
            <a:off x="513142" y="-90359"/>
            <a:ext cx="1908216" cy="5225404"/>
            <a:chOff x="1026284" y="-180719"/>
            <a:chExt cx="3816432" cy="10450808"/>
          </a:xfrm>
        </p:grpSpPr>
        <p:sp>
          <p:nvSpPr>
            <p:cNvPr id="169" name="Google Shape;169;p18"/>
            <p:cNvSpPr/>
            <p:nvPr/>
          </p:nvSpPr>
          <p:spPr>
            <a:xfrm>
              <a:off x="1026284" y="-180719"/>
              <a:ext cx="3814476" cy="10450808"/>
            </a:xfrm>
            <a:custGeom>
              <a:rect b="b" l="l" r="r" t="t"/>
              <a:pathLst>
                <a:path extrusionOk="0" h="10450808" w="10450619">
                  <a:moveTo>
                    <a:pt x="10450619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619" y="0"/>
                  </a:lnTo>
                  <a:lnTo>
                    <a:pt x="10450619" y="10450808"/>
                  </a:lnTo>
                  <a:close/>
                  <a:moveTo>
                    <a:pt x="14495" y="10436313"/>
                  </a:moveTo>
                  <a:lnTo>
                    <a:pt x="10436125" y="10436313"/>
                  </a:lnTo>
                  <a:lnTo>
                    <a:pt x="10436125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8"/>
            <p:cNvSpPr/>
            <p:nvPr/>
          </p:nvSpPr>
          <p:spPr>
            <a:xfrm>
              <a:off x="1033531" y="9306856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8"/>
            <p:cNvSpPr/>
            <p:nvPr/>
          </p:nvSpPr>
          <p:spPr>
            <a:xfrm>
              <a:off x="1033531" y="8358118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>
              <a:off x="1033531" y="7409283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8"/>
            <p:cNvSpPr/>
            <p:nvPr/>
          </p:nvSpPr>
          <p:spPr>
            <a:xfrm>
              <a:off x="1033531" y="6460545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8"/>
            <p:cNvSpPr/>
            <p:nvPr/>
          </p:nvSpPr>
          <p:spPr>
            <a:xfrm>
              <a:off x="1033531" y="5511807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8"/>
            <p:cNvSpPr/>
            <p:nvPr/>
          </p:nvSpPr>
          <p:spPr>
            <a:xfrm>
              <a:off x="1033531" y="4563068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1033531" y="3614330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1033531" y="2665592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8"/>
            <p:cNvSpPr/>
            <p:nvPr/>
          </p:nvSpPr>
          <p:spPr>
            <a:xfrm>
              <a:off x="1033531" y="1716757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8"/>
            <p:cNvSpPr/>
            <p:nvPr/>
          </p:nvSpPr>
          <p:spPr>
            <a:xfrm>
              <a:off x="1033531" y="768019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8"/>
            <p:cNvSpPr/>
            <p:nvPr/>
          </p:nvSpPr>
          <p:spPr>
            <a:xfrm>
              <a:off x="4821265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3872543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2923726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8"/>
            <p:cNvSpPr/>
            <p:nvPr/>
          </p:nvSpPr>
          <p:spPr>
            <a:xfrm>
              <a:off x="1975005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4" name="Google Shape;184;p18"/>
          <p:cNvSpPr txBox="1"/>
          <p:nvPr>
            <p:ph type="title"/>
          </p:nvPr>
        </p:nvSpPr>
        <p:spPr>
          <a:xfrm>
            <a:off x="4578100" y="2097750"/>
            <a:ext cx="3679200" cy="705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Segmentación</a:t>
            </a:r>
            <a:endParaRPr/>
          </a:p>
        </p:txBody>
      </p:sp>
      <p:sp>
        <p:nvSpPr>
          <p:cNvPr id="185" name="Google Shape;185;p18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18"/>
          <p:cNvSpPr txBox="1"/>
          <p:nvPr>
            <p:ph idx="1" type="subTitle"/>
          </p:nvPr>
        </p:nvSpPr>
        <p:spPr>
          <a:xfrm>
            <a:off x="4578100" y="2944650"/>
            <a:ext cx="4041000" cy="26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Descubramos quienes son nuestros clientes</a:t>
            </a:r>
            <a:endParaRPr/>
          </a:p>
        </p:txBody>
      </p:sp>
      <p:sp>
        <p:nvSpPr>
          <p:cNvPr id="187" name="Google Shape;187;p18"/>
          <p:cNvSpPr/>
          <p:nvPr/>
        </p:nvSpPr>
        <p:spPr>
          <a:xfrm>
            <a:off x="1563185" y="3363592"/>
            <a:ext cx="1268700" cy="1180500"/>
          </a:xfrm>
          <a:prstGeom prst="rect">
            <a:avLst/>
          </a:prstGeom>
          <a:solidFill>
            <a:srgbClr val="9AE17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8"/>
          <p:cNvSpPr/>
          <p:nvPr/>
        </p:nvSpPr>
        <p:spPr>
          <a:xfrm>
            <a:off x="369100" y="1294000"/>
            <a:ext cx="1280160" cy="1280156"/>
          </a:xfrm>
          <a:custGeom>
            <a:rect b="b" l="l" r="r" t="t"/>
            <a:pathLst>
              <a:path extrusionOk="0" h="2438393" w="243840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rgbClr val="2F746F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3375" y="2196963"/>
            <a:ext cx="830900" cy="74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"/>
          <p:cNvSpPr/>
          <p:nvPr/>
        </p:nvSpPr>
        <p:spPr>
          <a:xfrm>
            <a:off x="244525" y="836863"/>
            <a:ext cx="1484082" cy="3555879"/>
          </a:xfrm>
          <a:custGeom>
            <a:rect b="b" l="l" r="r" t="t"/>
            <a:pathLst>
              <a:path extrusionOk="0" h="21550784" w="11416014">
                <a:moveTo>
                  <a:pt x="0" y="0"/>
                </a:moveTo>
                <a:lnTo>
                  <a:pt x="0" y="21550784"/>
                </a:lnTo>
                <a:lnTo>
                  <a:pt x="11416014" y="21550784"/>
                </a:lnTo>
                <a:lnTo>
                  <a:pt x="11416014" y="0"/>
                </a:lnTo>
                <a:lnTo>
                  <a:pt x="0" y="0"/>
                </a:lnTo>
                <a:close/>
                <a:moveTo>
                  <a:pt x="11355054" y="21489823"/>
                </a:moveTo>
                <a:lnTo>
                  <a:pt x="59690" y="21489823"/>
                </a:lnTo>
                <a:lnTo>
                  <a:pt x="59690" y="59690"/>
                </a:lnTo>
                <a:lnTo>
                  <a:pt x="11355054" y="59690"/>
                </a:lnTo>
                <a:lnTo>
                  <a:pt x="11355054" y="2148982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95" name="Google Shape;195;p19"/>
          <p:cNvSpPr txBox="1"/>
          <p:nvPr/>
        </p:nvSpPr>
        <p:spPr>
          <a:xfrm>
            <a:off x="244500" y="1110525"/>
            <a:ext cx="1484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rgbClr val="2F746F"/>
                </a:solidFill>
                <a:latin typeface="Barlow"/>
                <a:ea typeface="Barlow"/>
                <a:cs typeface="Barlow"/>
                <a:sym typeface="Barlow"/>
              </a:rPr>
              <a:t>36%</a:t>
            </a:r>
            <a:endParaRPr sz="5200">
              <a:solidFill>
                <a:srgbClr val="2F746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6" name="Google Shape;196;p19"/>
          <p:cNvSpPr/>
          <p:nvPr/>
        </p:nvSpPr>
        <p:spPr>
          <a:xfrm>
            <a:off x="2628971" y="4482377"/>
            <a:ext cx="1810639" cy="1810639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9AE17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9"/>
          <p:cNvSpPr/>
          <p:nvPr/>
        </p:nvSpPr>
        <p:spPr>
          <a:xfrm>
            <a:off x="1845785" y="836863"/>
            <a:ext cx="1484082" cy="3555879"/>
          </a:xfrm>
          <a:custGeom>
            <a:rect b="b" l="l" r="r" t="t"/>
            <a:pathLst>
              <a:path extrusionOk="0" h="21550784" w="11416014">
                <a:moveTo>
                  <a:pt x="0" y="0"/>
                </a:moveTo>
                <a:lnTo>
                  <a:pt x="0" y="21550784"/>
                </a:lnTo>
                <a:lnTo>
                  <a:pt x="11416014" y="21550784"/>
                </a:lnTo>
                <a:lnTo>
                  <a:pt x="11416014" y="0"/>
                </a:lnTo>
                <a:lnTo>
                  <a:pt x="0" y="0"/>
                </a:lnTo>
                <a:close/>
                <a:moveTo>
                  <a:pt x="11355054" y="21489823"/>
                </a:moveTo>
                <a:lnTo>
                  <a:pt x="59690" y="21489823"/>
                </a:lnTo>
                <a:lnTo>
                  <a:pt x="59690" y="59690"/>
                </a:lnTo>
                <a:lnTo>
                  <a:pt x="11355054" y="59690"/>
                </a:lnTo>
                <a:lnTo>
                  <a:pt x="11355054" y="2148982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98" name="Google Shape;198;p19"/>
          <p:cNvSpPr/>
          <p:nvPr/>
        </p:nvSpPr>
        <p:spPr>
          <a:xfrm>
            <a:off x="3447045" y="836863"/>
            <a:ext cx="1484082" cy="3555879"/>
          </a:xfrm>
          <a:custGeom>
            <a:rect b="b" l="l" r="r" t="t"/>
            <a:pathLst>
              <a:path extrusionOk="0" h="21550784" w="11416014">
                <a:moveTo>
                  <a:pt x="0" y="0"/>
                </a:moveTo>
                <a:lnTo>
                  <a:pt x="0" y="21550784"/>
                </a:lnTo>
                <a:lnTo>
                  <a:pt x="11416014" y="21550784"/>
                </a:lnTo>
                <a:lnTo>
                  <a:pt x="11416014" y="0"/>
                </a:lnTo>
                <a:lnTo>
                  <a:pt x="0" y="0"/>
                </a:lnTo>
                <a:close/>
                <a:moveTo>
                  <a:pt x="11355054" y="21489823"/>
                </a:moveTo>
                <a:lnTo>
                  <a:pt x="59690" y="21489823"/>
                </a:lnTo>
                <a:lnTo>
                  <a:pt x="59690" y="59690"/>
                </a:lnTo>
                <a:lnTo>
                  <a:pt x="11355054" y="59690"/>
                </a:lnTo>
                <a:lnTo>
                  <a:pt x="11355054" y="2148982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99" name="Google Shape;199;p19"/>
          <p:cNvSpPr/>
          <p:nvPr/>
        </p:nvSpPr>
        <p:spPr>
          <a:xfrm>
            <a:off x="5048306" y="836863"/>
            <a:ext cx="1484082" cy="3555879"/>
          </a:xfrm>
          <a:custGeom>
            <a:rect b="b" l="l" r="r" t="t"/>
            <a:pathLst>
              <a:path extrusionOk="0" h="21550784" w="11416014">
                <a:moveTo>
                  <a:pt x="0" y="0"/>
                </a:moveTo>
                <a:lnTo>
                  <a:pt x="0" y="21550784"/>
                </a:lnTo>
                <a:lnTo>
                  <a:pt x="11416014" y="21550784"/>
                </a:lnTo>
                <a:lnTo>
                  <a:pt x="11416014" y="0"/>
                </a:lnTo>
                <a:lnTo>
                  <a:pt x="0" y="0"/>
                </a:lnTo>
                <a:close/>
                <a:moveTo>
                  <a:pt x="11355054" y="21489823"/>
                </a:moveTo>
                <a:lnTo>
                  <a:pt x="59690" y="21489823"/>
                </a:lnTo>
                <a:lnTo>
                  <a:pt x="59690" y="59690"/>
                </a:lnTo>
                <a:lnTo>
                  <a:pt x="11355054" y="59690"/>
                </a:lnTo>
                <a:lnTo>
                  <a:pt x="11355054" y="2148982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grpSp>
        <p:nvGrpSpPr>
          <p:cNvPr id="200" name="Google Shape;200;p19"/>
          <p:cNvGrpSpPr/>
          <p:nvPr/>
        </p:nvGrpSpPr>
        <p:grpSpPr>
          <a:xfrm>
            <a:off x="244474" y="2041875"/>
            <a:ext cx="1484135" cy="2153463"/>
            <a:chOff x="-169902" y="-6050"/>
            <a:chExt cx="4627800" cy="5742569"/>
          </a:xfrm>
        </p:grpSpPr>
        <p:sp>
          <p:nvSpPr>
            <p:cNvPr id="201" name="Google Shape;201;p19"/>
            <p:cNvSpPr txBox="1"/>
            <p:nvPr/>
          </p:nvSpPr>
          <p:spPr>
            <a:xfrm>
              <a:off x="169473" y="-6050"/>
              <a:ext cx="3949200" cy="114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BUDGETERS</a:t>
              </a:r>
              <a:endParaRPr b="1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  (Bajo presupuesto)</a:t>
              </a:r>
              <a:endParaRPr b="1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02" name="Google Shape;202;p19"/>
            <p:cNvSpPr txBox="1"/>
            <p:nvPr/>
          </p:nvSpPr>
          <p:spPr>
            <a:xfrm>
              <a:off x="-169902" y="1492419"/>
              <a:ext cx="4627800" cy="424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184150" lvl="0" marL="285750" marR="50006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Barlow"/>
                <a:buChar char="●"/>
              </a:pPr>
              <a:r>
                <a:rPr b="1" lang="en" sz="11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Producto de cuentas</a:t>
              </a:r>
              <a:endParaRPr b="1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-184150" lvl="0" marL="28575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Barlow"/>
                <a:buChar char="●"/>
              </a:pPr>
              <a:r>
                <a:rPr b="1" lang="en" sz="11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Representan 3 % del revenue total</a:t>
              </a:r>
              <a:endParaRPr b="1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-184150" lvl="0" marL="28575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Barlow"/>
                <a:buChar char="●"/>
              </a:pPr>
              <a:r>
                <a:rPr b="1" lang="en" sz="11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Poca frecuencia</a:t>
              </a:r>
              <a:endParaRPr b="1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          de altas</a:t>
              </a:r>
              <a:endParaRPr b="1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-184150" lvl="0" marL="28575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Barlow"/>
                <a:buChar char="●"/>
              </a:pPr>
              <a:r>
                <a:rPr b="1" i="1" lang="en" sz="11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Jovénes</a:t>
              </a:r>
              <a:endParaRPr b="1" i="1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203" name="Google Shape;203;p19"/>
          <p:cNvSpPr txBox="1"/>
          <p:nvPr/>
        </p:nvSpPr>
        <p:spPr>
          <a:xfrm>
            <a:off x="1999232" y="2041824"/>
            <a:ext cx="1177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TIDBITS</a:t>
            </a:r>
            <a:endParaRPr b="1"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(Cositas)</a:t>
            </a:r>
            <a:endParaRPr b="1"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04" name="Google Shape;204;p19"/>
          <p:cNvSpPr txBox="1"/>
          <p:nvPr/>
        </p:nvSpPr>
        <p:spPr>
          <a:xfrm>
            <a:off x="3602192" y="2036999"/>
            <a:ext cx="1177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STAGNANTS</a:t>
            </a:r>
            <a:endParaRPr b="1"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(Estancados)</a:t>
            </a:r>
            <a:endParaRPr b="1"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05" name="Google Shape;205;p19"/>
          <p:cNvSpPr txBox="1"/>
          <p:nvPr/>
        </p:nvSpPr>
        <p:spPr>
          <a:xfrm>
            <a:off x="5203452" y="2036999"/>
            <a:ext cx="1177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EXPLORER</a:t>
            </a:r>
            <a:endParaRPr b="1"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(Exploradores)</a:t>
            </a:r>
            <a:endParaRPr b="1"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06" name="Google Shape;206;p19"/>
          <p:cNvSpPr/>
          <p:nvPr/>
        </p:nvSpPr>
        <p:spPr>
          <a:xfrm rot="5400000">
            <a:off x="7767939" y="86758"/>
            <a:ext cx="1219200" cy="1219196"/>
          </a:xfrm>
          <a:custGeom>
            <a:rect b="b" l="l" r="r" t="t"/>
            <a:pathLst>
              <a:path extrusionOk="0" h="2438393" w="243840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9"/>
          <p:cNvSpPr/>
          <p:nvPr/>
        </p:nvSpPr>
        <p:spPr>
          <a:xfrm>
            <a:off x="244527" y="379439"/>
            <a:ext cx="539646" cy="134912"/>
          </a:xfrm>
          <a:custGeom>
            <a:rect b="b" l="l" r="r" t="t"/>
            <a:pathLst>
              <a:path extrusionOk="0" h="269823" w="1079292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9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19"/>
          <p:cNvSpPr/>
          <p:nvPr/>
        </p:nvSpPr>
        <p:spPr>
          <a:xfrm>
            <a:off x="6649578" y="836850"/>
            <a:ext cx="1484082" cy="3555879"/>
          </a:xfrm>
          <a:custGeom>
            <a:rect b="b" l="l" r="r" t="t"/>
            <a:pathLst>
              <a:path extrusionOk="0" h="21550784" w="11416014">
                <a:moveTo>
                  <a:pt x="0" y="0"/>
                </a:moveTo>
                <a:lnTo>
                  <a:pt x="0" y="21550784"/>
                </a:lnTo>
                <a:lnTo>
                  <a:pt x="11416014" y="21550784"/>
                </a:lnTo>
                <a:lnTo>
                  <a:pt x="11416014" y="0"/>
                </a:lnTo>
                <a:lnTo>
                  <a:pt x="0" y="0"/>
                </a:lnTo>
                <a:close/>
                <a:moveTo>
                  <a:pt x="11355054" y="21489823"/>
                </a:moveTo>
                <a:lnTo>
                  <a:pt x="59690" y="21489823"/>
                </a:lnTo>
                <a:lnTo>
                  <a:pt x="59690" y="59690"/>
                </a:lnTo>
                <a:lnTo>
                  <a:pt x="11355054" y="59690"/>
                </a:lnTo>
                <a:lnTo>
                  <a:pt x="11355054" y="2148982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10" name="Google Shape;210;p19"/>
          <p:cNvSpPr txBox="1"/>
          <p:nvPr/>
        </p:nvSpPr>
        <p:spPr>
          <a:xfrm>
            <a:off x="6804725" y="2036987"/>
            <a:ext cx="1177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HOTSHOTS</a:t>
            </a:r>
            <a:endParaRPr b="1"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(Peces Gordos)</a:t>
            </a:r>
            <a:endParaRPr b="1"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11" name="Google Shape;211;p19"/>
          <p:cNvSpPr txBox="1"/>
          <p:nvPr/>
        </p:nvSpPr>
        <p:spPr>
          <a:xfrm>
            <a:off x="1849249" y="2603826"/>
            <a:ext cx="1484100" cy="15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84150" lvl="0" marL="285750" marR="50006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b="1"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Son los clientes más recientes</a:t>
            </a:r>
            <a:endParaRPr b="1"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184150" lvl="0" marL="285750" marR="50006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b="1"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No son fieles a ningún producto</a:t>
            </a:r>
            <a:endParaRPr b="1"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184150" lvl="0" marL="285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b="1"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Representan 19 % del revenue total</a:t>
            </a:r>
            <a:endParaRPr b="1"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184150" lvl="0" marL="285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b="1" i="1"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Jovénes </a:t>
            </a:r>
            <a:endParaRPr b="1" i="1"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12" name="Google Shape;212;p19"/>
          <p:cNvSpPr txBox="1"/>
          <p:nvPr/>
        </p:nvSpPr>
        <p:spPr>
          <a:xfrm>
            <a:off x="1845775" y="1110525"/>
            <a:ext cx="1484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rgbClr val="2F746F"/>
                </a:solidFill>
                <a:latin typeface="Barlow"/>
                <a:ea typeface="Barlow"/>
                <a:cs typeface="Barlow"/>
                <a:sym typeface="Barlow"/>
              </a:rPr>
              <a:t>33%</a:t>
            </a:r>
            <a:endParaRPr sz="5200">
              <a:solidFill>
                <a:srgbClr val="2F746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13" name="Google Shape;213;p19"/>
          <p:cNvSpPr txBox="1"/>
          <p:nvPr/>
        </p:nvSpPr>
        <p:spPr>
          <a:xfrm>
            <a:off x="3447038" y="1110525"/>
            <a:ext cx="1484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rgbClr val="2F746F"/>
                </a:solidFill>
                <a:latin typeface="Barlow"/>
                <a:ea typeface="Barlow"/>
                <a:cs typeface="Barlow"/>
                <a:sym typeface="Barlow"/>
              </a:rPr>
              <a:t>17</a:t>
            </a:r>
            <a:r>
              <a:rPr b="1" lang="en" sz="5200">
                <a:solidFill>
                  <a:srgbClr val="2F746F"/>
                </a:solidFill>
                <a:latin typeface="Barlow"/>
                <a:ea typeface="Barlow"/>
                <a:cs typeface="Barlow"/>
                <a:sym typeface="Barlow"/>
              </a:rPr>
              <a:t>%</a:t>
            </a:r>
            <a:endParaRPr sz="5200">
              <a:solidFill>
                <a:srgbClr val="2F746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14" name="Google Shape;214;p19"/>
          <p:cNvSpPr txBox="1"/>
          <p:nvPr/>
        </p:nvSpPr>
        <p:spPr>
          <a:xfrm>
            <a:off x="5048300" y="1110525"/>
            <a:ext cx="1484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rgbClr val="2F746F"/>
                </a:solidFill>
                <a:latin typeface="Barlow"/>
                <a:ea typeface="Barlow"/>
                <a:cs typeface="Barlow"/>
                <a:sym typeface="Barlow"/>
              </a:rPr>
              <a:t>7</a:t>
            </a:r>
            <a:r>
              <a:rPr b="1" lang="en" sz="5200">
                <a:solidFill>
                  <a:srgbClr val="2F746F"/>
                </a:solidFill>
                <a:latin typeface="Barlow"/>
                <a:ea typeface="Barlow"/>
                <a:cs typeface="Barlow"/>
                <a:sym typeface="Barlow"/>
              </a:rPr>
              <a:t>%</a:t>
            </a:r>
            <a:endParaRPr sz="5200">
              <a:solidFill>
                <a:srgbClr val="2F746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15" name="Google Shape;215;p19"/>
          <p:cNvSpPr txBox="1"/>
          <p:nvPr/>
        </p:nvSpPr>
        <p:spPr>
          <a:xfrm>
            <a:off x="6649550" y="1110525"/>
            <a:ext cx="1484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rgbClr val="2F746F"/>
                </a:solidFill>
                <a:latin typeface="Barlow"/>
                <a:ea typeface="Barlow"/>
                <a:cs typeface="Barlow"/>
                <a:sym typeface="Barlow"/>
              </a:rPr>
              <a:t>7%</a:t>
            </a:r>
            <a:endParaRPr sz="5200">
              <a:solidFill>
                <a:srgbClr val="2F746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16" name="Google Shape;216;p19"/>
          <p:cNvSpPr txBox="1"/>
          <p:nvPr/>
        </p:nvSpPr>
        <p:spPr>
          <a:xfrm>
            <a:off x="3448774" y="2603826"/>
            <a:ext cx="1484100" cy="15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84150" lvl="0" marL="285750" marR="50006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b="1"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Clientes antiguos o no tienen ningún producto </a:t>
            </a:r>
            <a:endParaRPr b="1"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184150" lvl="0" marL="285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b="1"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No han aportado beneficios en los últimos años</a:t>
            </a:r>
            <a:endParaRPr b="1"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184150" lvl="0" marL="285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b="1" i="1"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Treintañeros</a:t>
            </a:r>
            <a:endParaRPr b="1" i="1"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17" name="Google Shape;217;p19"/>
          <p:cNvSpPr txBox="1"/>
          <p:nvPr/>
        </p:nvSpPr>
        <p:spPr>
          <a:xfrm>
            <a:off x="5048299" y="2603826"/>
            <a:ext cx="14841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84150" lvl="0" marL="285750" marR="50006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b="1"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Prueban una gran variedad de productos</a:t>
            </a:r>
            <a:endParaRPr b="1"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184150" lvl="0" marL="285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b="1"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Representan 36 % del revenue total</a:t>
            </a:r>
            <a:endParaRPr b="1"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184150" lvl="0" marL="285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b="1" i="1"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Mediana edad</a:t>
            </a:r>
            <a:endParaRPr b="1" i="1"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18" name="Google Shape;218;p19"/>
          <p:cNvSpPr txBox="1"/>
          <p:nvPr/>
        </p:nvSpPr>
        <p:spPr>
          <a:xfrm>
            <a:off x="6647824" y="2603826"/>
            <a:ext cx="14841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84150" lvl="0" marL="285750" marR="50006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b="1"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Producto de cuentas y financiación</a:t>
            </a:r>
            <a:endParaRPr b="1"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184150" lvl="0" marL="285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b="1"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Representan 42 % del revenue total</a:t>
            </a:r>
            <a:endParaRPr b="1"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184150" lvl="0" marL="285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</a:pPr>
            <a:r>
              <a:rPr b="1" i="1"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Mediana edad</a:t>
            </a:r>
            <a:endParaRPr b="1" i="1"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oogle Shape;223;p20"/>
          <p:cNvGrpSpPr/>
          <p:nvPr/>
        </p:nvGrpSpPr>
        <p:grpSpPr>
          <a:xfrm>
            <a:off x="513142" y="-90359"/>
            <a:ext cx="1908216" cy="5225404"/>
            <a:chOff x="1026284" y="-180719"/>
            <a:chExt cx="3816432" cy="10450808"/>
          </a:xfrm>
        </p:grpSpPr>
        <p:sp>
          <p:nvSpPr>
            <p:cNvPr id="224" name="Google Shape;224;p20"/>
            <p:cNvSpPr/>
            <p:nvPr/>
          </p:nvSpPr>
          <p:spPr>
            <a:xfrm>
              <a:off x="1026284" y="-180719"/>
              <a:ext cx="3814476" cy="10450808"/>
            </a:xfrm>
            <a:custGeom>
              <a:rect b="b" l="l" r="r" t="t"/>
              <a:pathLst>
                <a:path extrusionOk="0" h="10450808" w="10450619">
                  <a:moveTo>
                    <a:pt x="10450619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619" y="0"/>
                  </a:lnTo>
                  <a:lnTo>
                    <a:pt x="10450619" y="10450808"/>
                  </a:lnTo>
                  <a:close/>
                  <a:moveTo>
                    <a:pt x="14495" y="10436313"/>
                  </a:moveTo>
                  <a:lnTo>
                    <a:pt x="10436125" y="10436313"/>
                  </a:lnTo>
                  <a:lnTo>
                    <a:pt x="10436125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20"/>
            <p:cNvSpPr/>
            <p:nvPr/>
          </p:nvSpPr>
          <p:spPr>
            <a:xfrm>
              <a:off x="1033531" y="9306856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20"/>
            <p:cNvSpPr/>
            <p:nvPr/>
          </p:nvSpPr>
          <p:spPr>
            <a:xfrm>
              <a:off x="1033531" y="8358118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>
              <a:off x="1033531" y="7409283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20"/>
            <p:cNvSpPr/>
            <p:nvPr/>
          </p:nvSpPr>
          <p:spPr>
            <a:xfrm>
              <a:off x="1033531" y="6460545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20"/>
            <p:cNvSpPr/>
            <p:nvPr/>
          </p:nvSpPr>
          <p:spPr>
            <a:xfrm>
              <a:off x="1033531" y="5511807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20"/>
            <p:cNvSpPr/>
            <p:nvPr/>
          </p:nvSpPr>
          <p:spPr>
            <a:xfrm>
              <a:off x="1033531" y="4563068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>
              <a:off x="1033531" y="3614330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20"/>
            <p:cNvSpPr/>
            <p:nvPr/>
          </p:nvSpPr>
          <p:spPr>
            <a:xfrm>
              <a:off x="1033531" y="2665592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20"/>
            <p:cNvSpPr/>
            <p:nvPr/>
          </p:nvSpPr>
          <p:spPr>
            <a:xfrm>
              <a:off x="1033531" y="1716757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20"/>
            <p:cNvSpPr/>
            <p:nvPr/>
          </p:nvSpPr>
          <p:spPr>
            <a:xfrm>
              <a:off x="1033531" y="768019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>
              <a:off x="4821265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20"/>
            <p:cNvSpPr/>
            <p:nvPr/>
          </p:nvSpPr>
          <p:spPr>
            <a:xfrm>
              <a:off x="3872543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20"/>
            <p:cNvSpPr/>
            <p:nvPr/>
          </p:nvSpPr>
          <p:spPr>
            <a:xfrm>
              <a:off x="2923726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20"/>
            <p:cNvSpPr/>
            <p:nvPr/>
          </p:nvSpPr>
          <p:spPr>
            <a:xfrm>
              <a:off x="1975005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9" name="Google Shape;239;p20"/>
          <p:cNvSpPr txBox="1"/>
          <p:nvPr>
            <p:ph type="title"/>
          </p:nvPr>
        </p:nvSpPr>
        <p:spPr>
          <a:xfrm>
            <a:off x="4578100" y="2097750"/>
            <a:ext cx="3679200" cy="705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Marketing plan</a:t>
            </a:r>
            <a:endParaRPr/>
          </a:p>
        </p:txBody>
      </p:sp>
      <p:sp>
        <p:nvSpPr>
          <p:cNvPr id="240" name="Google Shape;240;p20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1" name="Google Shape;241;p20"/>
          <p:cNvSpPr txBox="1"/>
          <p:nvPr>
            <p:ph idx="1" type="subTitle"/>
          </p:nvPr>
        </p:nvSpPr>
        <p:spPr>
          <a:xfrm>
            <a:off x="4578100" y="2944650"/>
            <a:ext cx="4041000" cy="26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¿Quiénes serán nuestros targets?</a:t>
            </a:r>
            <a:endParaRPr/>
          </a:p>
        </p:txBody>
      </p:sp>
      <p:sp>
        <p:nvSpPr>
          <p:cNvPr id="242" name="Google Shape;242;p20"/>
          <p:cNvSpPr/>
          <p:nvPr/>
        </p:nvSpPr>
        <p:spPr>
          <a:xfrm>
            <a:off x="1563185" y="3363592"/>
            <a:ext cx="1268700" cy="1180500"/>
          </a:xfrm>
          <a:prstGeom prst="rect">
            <a:avLst/>
          </a:prstGeom>
          <a:solidFill>
            <a:srgbClr val="9AE17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0"/>
          <p:cNvSpPr/>
          <p:nvPr/>
        </p:nvSpPr>
        <p:spPr>
          <a:xfrm>
            <a:off x="369100" y="1294000"/>
            <a:ext cx="1280160" cy="1280156"/>
          </a:xfrm>
          <a:custGeom>
            <a:rect b="b" l="l" r="r" t="t"/>
            <a:pathLst>
              <a:path extrusionOk="0" h="2438393" w="243840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rgbClr val="2F746F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3375" y="2196963"/>
            <a:ext cx="830900" cy="74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usiness Geometric Template">
  <a:themeElements>
    <a:clrScheme name="Custom 347">
      <a:dk1>
        <a:srgbClr val="363739"/>
      </a:dk1>
      <a:lt1>
        <a:srgbClr val="FFFFFF"/>
      </a:lt1>
      <a:dk2>
        <a:srgbClr val="888888"/>
      </a:dk2>
      <a:lt2>
        <a:srgbClr val="F5F5EF"/>
      </a:lt2>
      <a:accent1>
        <a:srgbClr val="EFBC49"/>
      </a:accent1>
      <a:accent2>
        <a:srgbClr val="D8A530"/>
      </a:accent2>
      <a:accent3>
        <a:srgbClr val="AB8540"/>
      </a:accent3>
      <a:accent4>
        <a:srgbClr val="494F56"/>
      </a:accent4>
      <a:accent5>
        <a:srgbClr val="888888"/>
      </a:accent5>
      <a:accent6>
        <a:srgbClr val="B1B1B2"/>
      </a:accent6>
      <a:hlink>
        <a:srgbClr val="36373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